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custDataLst>
    <p:tags r:id="rId12"/>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52" userDrawn="1">
          <p15:clr>
            <a:srgbClr val="A4A3A4"/>
          </p15:clr>
        </p15:guide>
        <p15:guide id="4" orient="horz" pos="2455" userDrawn="1">
          <p15:clr>
            <a:srgbClr val="A4A3A4"/>
          </p15:clr>
        </p15:guide>
        <p15:guide id="5" pos="3522" userDrawn="1">
          <p15:clr>
            <a:srgbClr val="A4A3A4"/>
          </p15:clr>
        </p15:guide>
        <p15:guide id="6" orient="horz" pos="1003" userDrawn="1">
          <p15:clr>
            <a:srgbClr val="A4A3A4"/>
          </p15:clr>
        </p15:guide>
        <p15:guide id="7" orient="horz" pos="3181" userDrawn="1">
          <p15:clr>
            <a:srgbClr val="A4A3A4"/>
          </p15:clr>
        </p15:guide>
        <p15:guide id="8" pos="3137" userDrawn="1">
          <p15:clr>
            <a:srgbClr val="A4A3A4"/>
          </p15:clr>
        </p15:guide>
        <p15:guide id="9" orient="horz" pos="777" userDrawn="1">
          <p15:clr>
            <a:srgbClr val="A4A3A4"/>
          </p15:clr>
        </p15:guide>
        <p15:guide id="10" pos="2910" userDrawn="1">
          <p15:clr>
            <a:srgbClr val="A4A3A4"/>
          </p15:clr>
        </p15:guide>
        <p15:guide id="11" pos="18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Mazohl" initials="PM" lastIdx="1" clrIdx="0">
    <p:extLst>
      <p:ext uri="{19B8F6BF-5375-455C-9EA6-DF929625EA0E}">
        <p15:presenceInfo xmlns:p15="http://schemas.microsoft.com/office/powerpoint/2012/main" userId="ab43c1853041263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2A74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5" d="100"/>
          <a:sy n="95" d="100"/>
        </p:scale>
        <p:origin x="90" y="282"/>
      </p:cViewPr>
      <p:guideLst>
        <p:guide orient="horz" pos="2160"/>
        <p:guide pos="3840"/>
        <p:guide orient="horz" pos="3952"/>
        <p:guide orient="horz" pos="2455"/>
        <p:guide pos="3522"/>
        <p:guide orient="horz" pos="1003"/>
        <p:guide orient="horz" pos="3181"/>
        <p:guide pos="3137"/>
        <p:guide orient="horz" pos="777"/>
        <p:guide pos="2910"/>
        <p:guide pos="1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242294-A55B-4FCC-9497-E5B1A2757E8B}" type="datetimeFigureOut">
              <a:rPr lang="de-AT" smtClean="0"/>
              <a:t>02.06.2020</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7F7DA2-B263-4082-A28A-BB473CDC6B78}" type="slidenum">
              <a:rPr lang="de-AT" smtClean="0"/>
              <a:t>‹Nr.›</a:t>
            </a:fld>
            <a:endParaRPr lang="de-AT"/>
          </a:p>
        </p:txBody>
      </p:sp>
    </p:spTree>
    <p:extLst>
      <p:ext uri="{BB962C8B-B14F-4D97-AF65-F5344CB8AC3E}">
        <p14:creationId xmlns:p14="http://schemas.microsoft.com/office/powerpoint/2010/main" val="3183627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1</a:t>
            </a:fld>
            <a:endParaRPr lang="de-AT"/>
          </a:p>
        </p:txBody>
      </p:sp>
    </p:spTree>
    <p:extLst>
      <p:ext uri="{BB962C8B-B14F-4D97-AF65-F5344CB8AC3E}">
        <p14:creationId xmlns:p14="http://schemas.microsoft.com/office/powerpoint/2010/main" val="1999335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2</a:t>
            </a:fld>
            <a:endParaRPr lang="de-AT"/>
          </a:p>
        </p:txBody>
      </p:sp>
    </p:spTree>
    <p:extLst>
      <p:ext uri="{BB962C8B-B14F-4D97-AF65-F5344CB8AC3E}">
        <p14:creationId xmlns:p14="http://schemas.microsoft.com/office/powerpoint/2010/main" val="3337001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3</a:t>
            </a:fld>
            <a:endParaRPr lang="de-AT"/>
          </a:p>
        </p:txBody>
      </p:sp>
    </p:spTree>
    <p:extLst>
      <p:ext uri="{BB962C8B-B14F-4D97-AF65-F5344CB8AC3E}">
        <p14:creationId xmlns:p14="http://schemas.microsoft.com/office/powerpoint/2010/main" val="3061509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4</a:t>
            </a:fld>
            <a:endParaRPr lang="de-AT"/>
          </a:p>
        </p:txBody>
      </p:sp>
    </p:spTree>
    <p:extLst>
      <p:ext uri="{BB962C8B-B14F-4D97-AF65-F5344CB8AC3E}">
        <p14:creationId xmlns:p14="http://schemas.microsoft.com/office/powerpoint/2010/main" val="2003167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5</a:t>
            </a:fld>
            <a:endParaRPr lang="de-AT"/>
          </a:p>
        </p:txBody>
      </p:sp>
    </p:spTree>
    <p:extLst>
      <p:ext uri="{BB962C8B-B14F-4D97-AF65-F5344CB8AC3E}">
        <p14:creationId xmlns:p14="http://schemas.microsoft.com/office/powerpoint/2010/main" val="3613029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6</a:t>
            </a:fld>
            <a:endParaRPr lang="de-AT"/>
          </a:p>
        </p:txBody>
      </p:sp>
    </p:spTree>
    <p:extLst>
      <p:ext uri="{BB962C8B-B14F-4D97-AF65-F5344CB8AC3E}">
        <p14:creationId xmlns:p14="http://schemas.microsoft.com/office/powerpoint/2010/main" val="832092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7</a:t>
            </a:fld>
            <a:endParaRPr lang="de-AT"/>
          </a:p>
        </p:txBody>
      </p:sp>
    </p:spTree>
    <p:extLst>
      <p:ext uri="{BB962C8B-B14F-4D97-AF65-F5344CB8AC3E}">
        <p14:creationId xmlns:p14="http://schemas.microsoft.com/office/powerpoint/2010/main" val="1540189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777F7DA2-B263-4082-A28A-BB473CDC6B78}" type="slidenum">
              <a:rPr lang="de-AT" smtClean="0"/>
              <a:t>8</a:t>
            </a:fld>
            <a:endParaRPr lang="de-AT"/>
          </a:p>
        </p:txBody>
      </p:sp>
    </p:spTree>
    <p:extLst>
      <p:ext uri="{BB962C8B-B14F-4D97-AF65-F5344CB8AC3E}">
        <p14:creationId xmlns:p14="http://schemas.microsoft.com/office/powerpoint/2010/main" val="2097581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777F7DA2-B263-4082-A28A-BB473CDC6B78}" type="slidenum">
              <a:rPr lang="de-AT" smtClean="0"/>
              <a:t>9</a:t>
            </a:fld>
            <a:endParaRPr lang="de-AT"/>
          </a:p>
        </p:txBody>
      </p:sp>
    </p:spTree>
    <p:extLst>
      <p:ext uri="{BB962C8B-B14F-4D97-AF65-F5344CB8AC3E}">
        <p14:creationId xmlns:p14="http://schemas.microsoft.com/office/powerpoint/2010/main" val="990767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60D4F3-818F-46CE-9609-12E66049443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AT"/>
          </a:p>
        </p:txBody>
      </p:sp>
      <p:sp>
        <p:nvSpPr>
          <p:cNvPr id="3" name="Untertitel 2">
            <a:extLst>
              <a:ext uri="{FF2B5EF4-FFF2-40B4-BE49-F238E27FC236}">
                <a16:creationId xmlns:a16="http://schemas.microsoft.com/office/drawing/2014/main" id="{15891E63-6274-4FCB-B207-5A1001AC52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EF4DD7FE-6BCD-43E9-B90C-EF3B5CE656CA}"/>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5381B4F4-464B-40B5-B8CC-CEE536006D74}"/>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15721FCE-1ED8-4230-BE45-30571FCAAC47}"/>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2945274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01487-B8D6-4504-A649-4AAD04BAAB4D}"/>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6F1B0D2F-9235-416C-A27F-C25998ED38CC}"/>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50DAE66-6E34-4462-AE79-F4AC1F625648}"/>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EDA3583A-834A-4461-B995-7FF985582A08}"/>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B35D9422-3C0B-4747-8287-4EA6F195EE5E}"/>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656747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71ACDBC7-F6F9-4553-8BB6-9CFAABA0AEDB}"/>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DE82887F-F8F8-4AE3-95E8-8A854D7BA2B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862CCC1-7081-4640-93FC-631AC022625D}"/>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D7D85A23-EE73-4BB6-BCCB-A1E61BA83E2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972481B2-A714-4A73-B3F8-BE9802A88224}"/>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422528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351248-B75B-4AFF-A568-16A4CEEA5900}"/>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64BF542E-B6B4-44F4-A022-D66C02242754}"/>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D66E526F-AE37-4595-B950-65A9B9F7184E}"/>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3AA6EAAF-6316-482D-B0D6-25FF2A255819}"/>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BC3F256E-DE65-4251-A25F-552E9C086DA7}"/>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3276564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D9D8B8-8F66-4F1D-BC8D-57E72BDEE98E}"/>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65902FB9-F7B4-4A1F-B77C-FDD9FAEE58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6456042-25F0-4933-B367-8C27CEA367B5}"/>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04BB749E-6893-4B64-B15F-CC4412FD1187}"/>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BB42DBA0-9E16-4E05-A08B-FDA477FA628E}"/>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2527232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9B4DC6-B612-4E77-A029-C363E8C98962}"/>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F6AAEFC3-659A-41DA-9E40-9A63FF784B9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059B036A-2E79-4558-A758-073206EA6EC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0D48715C-743B-4281-B683-F4151F0306C0}"/>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6" name="Fußzeilenplatzhalter 5">
            <a:extLst>
              <a:ext uri="{FF2B5EF4-FFF2-40B4-BE49-F238E27FC236}">
                <a16:creationId xmlns:a16="http://schemas.microsoft.com/office/drawing/2014/main" id="{C61C52A3-8849-4C58-BC36-C3A3B8E91735}"/>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55284E3E-15EB-4487-90DE-426E22BF315D}"/>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670963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62292A-F21A-4F87-9F2F-4DA6967540EB}"/>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32C4FC1A-7C2E-4F33-A0AE-3E5E78E4C5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4DE3BD1-1E3A-4CC8-A468-1FA43BD6A8A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CCC9FDE1-2D9D-4AC9-BC06-B955D8D5A3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7D0DFF4A-691F-4442-8B78-BF388D73863E}"/>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E56D7532-28C3-4535-9796-7DFF7A1B67F3}"/>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8" name="Fußzeilenplatzhalter 7">
            <a:extLst>
              <a:ext uri="{FF2B5EF4-FFF2-40B4-BE49-F238E27FC236}">
                <a16:creationId xmlns:a16="http://schemas.microsoft.com/office/drawing/2014/main" id="{EC77636B-8896-444F-8A57-3EABB1D0659F}"/>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378AEE0D-E706-406F-A8FD-C73FBA76D443}"/>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3312156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4C2DE8-0EAA-48B1-9CB0-8A128D11C3BC}"/>
              </a:ext>
            </a:extLst>
          </p:cNvPr>
          <p:cNvSpPr>
            <a:spLocks noGrp="1"/>
          </p:cNvSpPr>
          <p:nvPr>
            <p:ph type="title"/>
          </p:nvPr>
        </p:nvSpPr>
        <p:spPr>
          <a:xfrm>
            <a:off x="838200" y="265471"/>
            <a:ext cx="8961656" cy="786581"/>
          </a:xfrm>
        </p:spPr>
        <p:txBody>
          <a:bodyPr>
            <a:normAutofit/>
          </a:bodyPr>
          <a:lstStyle>
            <a:lvl1pPr>
              <a:defRPr sz="4000" b="1">
                <a:solidFill>
                  <a:srgbClr val="2A74B1"/>
                </a:solidFill>
              </a:defRPr>
            </a:lvl1pPr>
          </a:lstStyle>
          <a:p>
            <a:r>
              <a:rPr lang="de-DE"/>
              <a:t>Mastertitelformat bearbeiten</a:t>
            </a:r>
            <a:endParaRPr lang="de-AT"/>
          </a:p>
        </p:txBody>
      </p:sp>
      <p:sp>
        <p:nvSpPr>
          <p:cNvPr id="3" name="Datumsplatzhalter 2">
            <a:extLst>
              <a:ext uri="{FF2B5EF4-FFF2-40B4-BE49-F238E27FC236}">
                <a16:creationId xmlns:a16="http://schemas.microsoft.com/office/drawing/2014/main" id="{DA1CDFBD-6AB7-4BED-A7CC-58A2E050ECCC}"/>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4" name="Fußzeilenplatzhalter 3">
            <a:extLst>
              <a:ext uri="{FF2B5EF4-FFF2-40B4-BE49-F238E27FC236}">
                <a16:creationId xmlns:a16="http://schemas.microsoft.com/office/drawing/2014/main" id="{E12591C2-FEFE-4ACC-921B-F1CEBEA6F588}"/>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743C80E2-A1C9-4291-9840-E4D62F4081FE}"/>
              </a:ext>
            </a:extLst>
          </p:cNvPr>
          <p:cNvSpPr>
            <a:spLocks noGrp="1"/>
          </p:cNvSpPr>
          <p:nvPr>
            <p:ph type="sldNum" sz="quarter" idx="12"/>
          </p:nvPr>
        </p:nvSpPr>
        <p:spPr/>
        <p:txBody>
          <a:bodyPr/>
          <a:lstStyle/>
          <a:p>
            <a:fld id="{7582846D-C484-435C-9F09-0F1D5A8E153C}" type="slidenum">
              <a:rPr lang="de-AT" smtClean="0"/>
              <a:t>‹Nr.›</a:t>
            </a:fld>
            <a:endParaRPr lang="de-AT"/>
          </a:p>
        </p:txBody>
      </p:sp>
      <p:pic>
        <p:nvPicPr>
          <p:cNvPr id="7" name="Grafik 6" descr="Ein Bild, das sitzend, Schild, Ende, rot enthält.&#10;&#10;Automatisch generierte Beschreibung">
            <a:extLst>
              <a:ext uri="{FF2B5EF4-FFF2-40B4-BE49-F238E27FC236}">
                <a16:creationId xmlns:a16="http://schemas.microsoft.com/office/drawing/2014/main" id="{42D9DA6A-D29D-4F17-9AE4-9C90FB3828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99856" y="373628"/>
            <a:ext cx="2251055" cy="485384"/>
          </a:xfrm>
          <a:prstGeom prst="rect">
            <a:avLst/>
          </a:prstGeom>
        </p:spPr>
      </p:pic>
    </p:spTree>
    <p:extLst>
      <p:ext uri="{BB962C8B-B14F-4D97-AF65-F5344CB8AC3E}">
        <p14:creationId xmlns:p14="http://schemas.microsoft.com/office/powerpoint/2010/main" val="35737798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82" userDrawn="1">
          <p15:clr>
            <a:srgbClr val="FBAE40"/>
          </p15:clr>
        </p15:guide>
        <p15:guide id="4" orient="horz" pos="30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A78F46C-7B3B-4CC2-9DEC-A8F40CFF668C}"/>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3" name="Fußzeilenplatzhalter 2">
            <a:extLst>
              <a:ext uri="{FF2B5EF4-FFF2-40B4-BE49-F238E27FC236}">
                <a16:creationId xmlns:a16="http://schemas.microsoft.com/office/drawing/2014/main" id="{41AA93EC-BE92-44E7-AF9D-73A512AEE246}"/>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25B16996-F6D1-40DB-9AC6-9592539EEEED}"/>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3883369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43BF02-BFFE-40CE-8965-6DE56F17752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B1F73EC8-6B8A-4A0F-9E02-7D16EF913E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D2E55A9F-99BE-4935-A0D4-81E4C17288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D8629F5-88FC-42BA-B831-5C0749A3B1D0}"/>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6" name="Fußzeilenplatzhalter 5">
            <a:extLst>
              <a:ext uri="{FF2B5EF4-FFF2-40B4-BE49-F238E27FC236}">
                <a16:creationId xmlns:a16="http://schemas.microsoft.com/office/drawing/2014/main" id="{5EF09F6C-F9AA-4904-AFC2-4A331A99A1B9}"/>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F9D9A449-E655-4A92-B5B1-3094072C262D}"/>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3727605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CCBCEF-BE78-47E0-8D1D-305F8FC4DE7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E1DBB7C9-2AB7-4A76-B51B-4009934BA7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76F52331-D450-47DD-BE08-6FE916479B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FFD52D1-BC50-49C1-9EAF-CF5D05D28971}"/>
              </a:ext>
            </a:extLst>
          </p:cNvPr>
          <p:cNvSpPr>
            <a:spLocks noGrp="1"/>
          </p:cNvSpPr>
          <p:nvPr>
            <p:ph type="dt" sz="half" idx="10"/>
          </p:nvPr>
        </p:nvSpPr>
        <p:spPr/>
        <p:txBody>
          <a:bodyPr/>
          <a:lstStyle/>
          <a:p>
            <a:fld id="{1AC3DE82-DB7B-4D3D-BD78-5D94FCF70774}" type="datetimeFigureOut">
              <a:rPr lang="de-AT" smtClean="0"/>
              <a:t>02.06.2020</a:t>
            </a:fld>
            <a:endParaRPr lang="de-AT"/>
          </a:p>
        </p:txBody>
      </p:sp>
      <p:sp>
        <p:nvSpPr>
          <p:cNvPr id="6" name="Fußzeilenplatzhalter 5">
            <a:extLst>
              <a:ext uri="{FF2B5EF4-FFF2-40B4-BE49-F238E27FC236}">
                <a16:creationId xmlns:a16="http://schemas.microsoft.com/office/drawing/2014/main" id="{3DBB2F1D-3F40-4DB3-98FE-6415C9103B3E}"/>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4192F99C-62DD-4E5A-B595-23CB67CEB80F}"/>
              </a:ext>
            </a:extLst>
          </p:cNvPr>
          <p:cNvSpPr>
            <a:spLocks noGrp="1"/>
          </p:cNvSpPr>
          <p:nvPr>
            <p:ph type="sldNum" sz="quarter" idx="12"/>
          </p:nvPr>
        </p:nvSpPr>
        <p:spPr/>
        <p:txBody>
          <a:bodyPr/>
          <a:lstStyle/>
          <a:p>
            <a:fld id="{7582846D-C484-435C-9F09-0F1D5A8E153C}" type="slidenum">
              <a:rPr lang="de-AT" smtClean="0"/>
              <a:t>‹Nr.›</a:t>
            </a:fld>
            <a:endParaRPr lang="de-AT"/>
          </a:p>
        </p:txBody>
      </p:sp>
    </p:spTree>
    <p:extLst>
      <p:ext uri="{BB962C8B-B14F-4D97-AF65-F5344CB8AC3E}">
        <p14:creationId xmlns:p14="http://schemas.microsoft.com/office/powerpoint/2010/main" val="1613267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2D77573F-A109-4B04-B1AB-78B980B05A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B9B88F8-D601-4904-9A93-190E6F58DF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CA1CC2A7-B06D-422B-9F3C-BD0CC37B8E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C3DE82-DB7B-4D3D-BD78-5D94FCF70774}" type="datetimeFigureOut">
              <a:rPr lang="de-AT" smtClean="0"/>
              <a:t>02.06.2020</a:t>
            </a:fld>
            <a:endParaRPr lang="de-AT"/>
          </a:p>
        </p:txBody>
      </p:sp>
      <p:sp>
        <p:nvSpPr>
          <p:cNvPr id="5" name="Fußzeilenplatzhalter 4">
            <a:extLst>
              <a:ext uri="{FF2B5EF4-FFF2-40B4-BE49-F238E27FC236}">
                <a16:creationId xmlns:a16="http://schemas.microsoft.com/office/drawing/2014/main" id="{C2486843-2423-4BCA-B0B6-878BB45419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85B20833-D722-43EE-A64F-7687862704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2846D-C484-435C-9F09-0F1D5A8E153C}" type="slidenum">
              <a:rPr lang="de-AT" smtClean="0"/>
              <a:t>‹Nr.›</a:t>
            </a:fld>
            <a:endParaRPr lang="de-AT"/>
          </a:p>
        </p:txBody>
      </p:sp>
    </p:spTree>
    <p:extLst>
      <p:ext uri="{BB962C8B-B14F-4D97-AF65-F5344CB8AC3E}">
        <p14:creationId xmlns:p14="http://schemas.microsoft.com/office/powerpoint/2010/main" val="316843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jpg"/><Relationship Id="rId7"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 Id="rId9"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slide" Target="slide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43031-7C87-46E4-B200-33ECE97A068F}"/>
              </a:ext>
            </a:extLst>
          </p:cNvPr>
          <p:cNvSpPr>
            <a:spLocks noGrp="1"/>
          </p:cNvSpPr>
          <p:nvPr>
            <p:ph type="ctrTitle"/>
          </p:nvPr>
        </p:nvSpPr>
        <p:spPr/>
        <p:txBody>
          <a:bodyPr/>
          <a:lstStyle/>
          <a:p>
            <a:r>
              <a:rPr lang="de-AT" dirty="0"/>
              <a:t>Image Formats</a:t>
            </a:r>
          </a:p>
        </p:txBody>
      </p:sp>
      <p:sp>
        <p:nvSpPr>
          <p:cNvPr id="3" name="Untertitel 2">
            <a:extLst>
              <a:ext uri="{FF2B5EF4-FFF2-40B4-BE49-F238E27FC236}">
                <a16:creationId xmlns:a16="http://schemas.microsoft.com/office/drawing/2014/main" id="{6E2D3C3D-350F-4273-8F0A-58FB8AA20ED2}"/>
              </a:ext>
            </a:extLst>
          </p:cNvPr>
          <p:cNvSpPr>
            <a:spLocks noGrp="1"/>
          </p:cNvSpPr>
          <p:nvPr>
            <p:ph type="subTitle" idx="1"/>
          </p:nvPr>
        </p:nvSpPr>
        <p:spPr/>
        <p:txBody>
          <a:bodyPr/>
          <a:lstStyle/>
          <a:p>
            <a:r>
              <a:rPr lang="en-US"/>
              <a:t>Summary of various image formats, </a:t>
            </a:r>
            <a:br>
              <a:rPr lang="en-US"/>
            </a:br>
            <a:r>
              <a:rPr lang="en-US"/>
              <a:t>their use and their special properties</a:t>
            </a:r>
          </a:p>
        </p:txBody>
      </p:sp>
      <p:pic>
        <p:nvPicPr>
          <p:cNvPr id="5" name="Grafik 4" descr="Ein Bild, das sitzend, Schild, Ende, rot enthält.&#10;&#10;Automatisch generierte Beschreibung">
            <a:extLst>
              <a:ext uri="{FF2B5EF4-FFF2-40B4-BE49-F238E27FC236}">
                <a16:creationId xmlns:a16="http://schemas.microsoft.com/office/drawing/2014/main" id="{0E6F1BB0-08DC-4F41-811C-ADDA49ECE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6508" y="465656"/>
            <a:ext cx="3045597" cy="656707"/>
          </a:xfrm>
          <a:prstGeom prst="rect">
            <a:avLst/>
          </a:prstGeom>
        </p:spPr>
      </p:pic>
      <p:pic>
        <p:nvPicPr>
          <p:cNvPr id="7" name="Grafik 6">
            <a:extLst>
              <a:ext uri="{FF2B5EF4-FFF2-40B4-BE49-F238E27FC236}">
                <a16:creationId xmlns:a16="http://schemas.microsoft.com/office/drawing/2014/main" id="{C432B8DC-3FEA-4ED1-BB7B-013AAD3AA5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810" y="5257800"/>
            <a:ext cx="2194379" cy="627836"/>
          </a:xfrm>
          <a:prstGeom prst="rect">
            <a:avLst/>
          </a:prstGeom>
        </p:spPr>
      </p:pic>
      <p:sp>
        <p:nvSpPr>
          <p:cNvPr id="8" name="Textfeld 7">
            <a:extLst>
              <a:ext uri="{FF2B5EF4-FFF2-40B4-BE49-F238E27FC236}">
                <a16:creationId xmlns:a16="http://schemas.microsoft.com/office/drawing/2014/main" id="{9587F623-625D-4A95-B2C5-BEE4F74C8166}"/>
              </a:ext>
            </a:extLst>
          </p:cNvPr>
          <p:cNvSpPr txBox="1"/>
          <p:nvPr/>
        </p:nvSpPr>
        <p:spPr>
          <a:xfrm>
            <a:off x="78658" y="6334780"/>
            <a:ext cx="11828207" cy="553998"/>
          </a:xfrm>
          <a:prstGeom prst="rect">
            <a:avLst/>
          </a:prstGeom>
          <a:noFill/>
        </p:spPr>
        <p:txBody>
          <a:bodyPr wrap="square" rtlCol="0">
            <a:spAutoFit/>
          </a:bodyPr>
          <a:lstStyle/>
          <a:p>
            <a:pPr algn="just"/>
            <a:r>
              <a:rPr lang="en-US" sz="1500" i="1"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500" i="1" dirty="0"/>
          </a:p>
        </p:txBody>
      </p:sp>
      <p:sp>
        <p:nvSpPr>
          <p:cNvPr id="10" name="Pfeil: Fünfeck 9">
            <a:extLst>
              <a:ext uri="{FF2B5EF4-FFF2-40B4-BE49-F238E27FC236}">
                <a16:creationId xmlns:a16="http://schemas.microsoft.com/office/drawing/2014/main" id="{3E61F785-C982-4116-9292-F65F2CC83C47}"/>
              </a:ext>
            </a:extLst>
          </p:cNvPr>
          <p:cNvSpPr/>
          <p:nvPr/>
        </p:nvSpPr>
        <p:spPr>
          <a:xfrm>
            <a:off x="9497961" y="5195119"/>
            <a:ext cx="1602658" cy="753197"/>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AT" sz="2400" b="1" dirty="0"/>
              <a:t>START</a:t>
            </a:r>
            <a:endParaRPr lang="de-AT" b="1" dirty="0"/>
          </a:p>
        </p:txBody>
      </p:sp>
    </p:spTree>
    <p:extLst>
      <p:ext uri="{BB962C8B-B14F-4D97-AF65-F5344CB8AC3E}">
        <p14:creationId xmlns:p14="http://schemas.microsoft.com/office/powerpoint/2010/main" val="2377613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86B105-6A3E-40D9-97B8-48163DE396AB}"/>
              </a:ext>
            </a:extLst>
          </p:cNvPr>
          <p:cNvSpPr>
            <a:spLocks noGrp="1"/>
          </p:cNvSpPr>
          <p:nvPr>
            <p:ph type="title"/>
          </p:nvPr>
        </p:nvSpPr>
        <p:spPr/>
        <p:txBody>
          <a:bodyPr/>
          <a:lstStyle/>
          <a:p>
            <a:r>
              <a:rPr lang="en-US" dirty="0"/>
              <a:t>Overview of image properties</a:t>
            </a:r>
          </a:p>
        </p:txBody>
      </p:sp>
      <p:pic>
        <p:nvPicPr>
          <p:cNvPr id="4" name="Grafik 3" descr="Ein Bild, das Galerie, Raum, Foto, Monitor enthält.&#10;&#10;Automatisch generierte Beschreibung">
            <a:extLst>
              <a:ext uri="{FF2B5EF4-FFF2-40B4-BE49-F238E27FC236}">
                <a16:creationId xmlns:a16="http://schemas.microsoft.com/office/drawing/2014/main" id="{219477A8-A6DD-44D0-9165-99BC0A31AA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1915" y="1592263"/>
            <a:ext cx="2348169" cy="3089189"/>
          </a:xfrm>
          <a:prstGeom prst="rect">
            <a:avLst/>
          </a:prstGeom>
        </p:spPr>
      </p:pic>
      <p:sp>
        <p:nvSpPr>
          <p:cNvPr id="5" name="Legende: Linie 4">
            <a:extLst>
              <a:ext uri="{FF2B5EF4-FFF2-40B4-BE49-F238E27FC236}">
                <a16:creationId xmlns:a16="http://schemas.microsoft.com/office/drawing/2014/main" id="{87F7D656-046F-4E6F-B0BA-BE620C4ECD7D}"/>
              </a:ext>
            </a:extLst>
          </p:cNvPr>
          <p:cNvSpPr/>
          <p:nvPr/>
        </p:nvSpPr>
        <p:spPr>
          <a:xfrm flipH="1">
            <a:off x="535593" y="1396314"/>
            <a:ext cx="2935194" cy="1602525"/>
          </a:xfrm>
          <a:prstGeom prst="borderCallout1">
            <a:avLst>
              <a:gd name="adj1" fmla="val 18750"/>
              <a:gd name="adj2" fmla="val -8333"/>
              <a:gd name="adj3" fmla="val 93480"/>
              <a:gd name="adj4" fmla="val -45703"/>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pPr algn="ctr"/>
            <a:r>
              <a:rPr lang="en-US"/>
              <a:t>Each image has a source, for example a smartphone camera, a printer, or a developer shop</a:t>
            </a:r>
          </a:p>
        </p:txBody>
      </p:sp>
      <p:sp>
        <p:nvSpPr>
          <p:cNvPr id="6" name="Legende: Linie 5">
            <a:extLst>
              <a:ext uri="{FF2B5EF4-FFF2-40B4-BE49-F238E27FC236}">
                <a16:creationId xmlns:a16="http://schemas.microsoft.com/office/drawing/2014/main" id="{852E6361-F424-42FB-8DAB-C6079FD89BC5}"/>
              </a:ext>
            </a:extLst>
          </p:cNvPr>
          <p:cNvSpPr/>
          <p:nvPr/>
        </p:nvSpPr>
        <p:spPr>
          <a:xfrm flipH="1">
            <a:off x="535593" y="4178843"/>
            <a:ext cx="2935194" cy="1602525"/>
          </a:xfrm>
          <a:prstGeom prst="borderCallout1">
            <a:avLst>
              <a:gd name="adj1" fmla="val 18750"/>
              <a:gd name="adj2" fmla="val -8333"/>
              <a:gd name="adj3" fmla="val -29843"/>
              <a:gd name="adj4" fmla="val -44698"/>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Colored images consist of a mixture of the three basic color </a:t>
            </a:r>
            <a:r>
              <a:rPr lang="en-US" b="1" dirty="0">
                <a:solidFill>
                  <a:srgbClr val="FF0000"/>
                </a:solidFill>
              </a:rPr>
              <a:t>Red</a:t>
            </a:r>
            <a:r>
              <a:rPr lang="en-US" dirty="0"/>
              <a:t>, </a:t>
            </a:r>
            <a:r>
              <a:rPr lang="en-US" b="1" dirty="0">
                <a:solidFill>
                  <a:srgbClr val="00B050"/>
                </a:solidFill>
              </a:rPr>
              <a:t>Green</a:t>
            </a:r>
            <a:r>
              <a:rPr lang="en-US" dirty="0"/>
              <a:t>, and </a:t>
            </a:r>
            <a:r>
              <a:rPr lang="en-US" b="1" dirty="0">
                <a:solidFill>
                  <a:srgbClr val="0070C0"/>
                </a:solidFill>
              </a:rPr>
              <a:t>Blue</a:t>
            </a:r>
          </a:p>
        </p:txBody>
      </p:sp>
      <p:sp>
        <p:nvSpPr>
          <p:cNvPr id="7" name="Legende: Linie 6">
            <a:extLst>
              <a:ext uri="{FF2B5EF4-FFF2-40B4-BE49-F238E27FC236}">
                <a16:creationId xmlns:a16="http://schemas.microsoft.com/office/drawing/2014/main" id="{DCABA81B-7948-4803-A158-E12583853EBD}"/>
              </a:ext>
            </a:extLst>
          </p:cNvPr>
          <p:cNvSpPr/>
          <p:nvPr/>
        </p:nvSpPr>
        <p:spPr>
          <a:xfrm>
            <a:off x="8721213" y="1396313"/>
            <a:ext cx="2935194" cy="1602525"/>
          </a:xfrm>
          <a:prstGeom prst="borderCallout1">
            <a:avLst>
              <a:gd name="adj1" fmla="val 18750"/>
              <a:gd name="adj2" fmla="val -8333"/>
              <a:gd name="adj3" fmla="val 81209"/>
              <a:gd name="adj4" fmla="val -45033"/>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Colored images have certain technical and physical structure that is required for storing, viewing and printing.</a:t>
            </a:r>
            <a:endParaRPr lang="en-US" b="1" dirty="0">
              <a:solidFill>
                <a:srgbClr val="0070C0"/>
              </a:solidFill>
            </a:endParaRPr>
          </a:p>
        </p:txBody>
      </p:sp>
      <p:sp>
        <p:nvSpPr>
          <p:cNvPr id="8" name="Legende: Linie 7">
            <a:extLst>
              <a:ext uri="{FF2B5EF4-FFF2-40B4-BE49-F238E27FC236}">
                <a16:creationId xmlns:a16="http://schemas.microsoft.com/office/drawing/2014/main" id="{7DE27D96-9E05-42E6-A4E0-B98D5502C12D}"/>
              </a:ext>
            </a:extLst>
          </p:cNvPr>
          <p:cNvSpPr/>
          <p:nvPr/>
        </p:nvSpPr>
        <p:spPr>
          <a:xfrm>
            <a:off x="8721213" y="4178842"/>
            <a:ext cx="2935194" cy="1602525"/>
          </a:xfrm>
          <a:prstGeom prst="borderCallout1">
            <a:avLst>
              <a:gd name="adj1" fmla="val 18750"/>
              <a:gd name="adj2" fmla="val -8333"/>
              <a:gd name="adj3" fmla="val -14504"/>
              <a:gd name="adj4" fmla="val -46708"/>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Colored images have certain properties like visible colors, image size, or image solution.</a:t>
            </a:r>
            <a:endParaRPr lang="en-US" b="1" dirty="0">
              <a:solidFill>
                <a:srgbClr val="0070C0"/>
              </a:solidFill>
            </a:endParaRPr>
          </a:p>
        </p:txBody>
      </p:sp>
      <p:sp>
        <p:nvSpPr>
          <p:cNvPr id="9" name="Pfeil: Fünfeck 8">
            <a:extLst>
              <a:ext uri="{FF2B5EF4-FFF2-40B4-BE49-F238E27FC236}">
                <a16:creationId xmlns:a16="http://schemas.microsoft.com/office/drawing/2014/main" id="{DDB94CBD-0471-4C61-9AB2-7E246D5FD104}"/>
              </a:ext>
            </a:extLst>
          </p:cNvPr>
          <p:cNvSpPr/>
          <p:nvPr/>
        </p:nvSpPr>
        <p:spPr>
          <a:xfrm>
            <a:off x="10449630" y="3097226"/>
            <a:ext cx="1206777" cy="491613"/>
          </a:xfrm>
          <a:prstGeom prst="homePlate">
            <a:avLst/>
          </a:prstGeom>
          <a:ln w="38100">
            <a:solidFill>
              <a:srgbClr val="FF0000"/>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de-AT" b="1" dirty="0">
                <a:solidFill>
                  <a:schemeClr val="tx1"/>
                </a:solidFill>
              </a:rPr>
              <a:t>More</a:t>
            </a:r>
          </a:p>
        </p:txBody>
      </p:sp>
      <p:sp>
        <p:nvSpPr>
          <p:cNvPr id="10" name="Pfeil: Fünfeck 9">
            <a:hlinkClick r:id="rId4" action="ppaction://hlinksldjump"/>
            <a:extLst>
              <a:ext uri="{FF2B5EF4-FFF2-40B4-BE49-F238E27FC236}">
                <a16:creationId xmlns:a16="http://schemas.microsoft.com/office/drawing/2014/main" id="{FCCD1BB0-9FED-43E8-95D7-57B0E38C2D6A}"/>
              </a:ext>
            </a:extLst>
          </p:cNvPr>
          <p:cNvSpPr/>
          <p:nvPr/>
        </p:nvSpPr>
        <p:spPr>
          <a:xfrm>
            <a:off x="10449630" y="5879757"/>
            <a:ext cx="1206777" cy="491613"/>
          </a:xfrm>
          <a:prstGeom prst="homePlate">
            <a:avLst/>
          </a:prstGeom>
          <a:ln w="38100">
            <a:solidFill>
              <a:srgbClr val="FF0000"/>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de-AT" b="1" dirty="0">
                <a:solidFill>
                  <a:schemeClr val="tx1"/>
                </a:solidFill>
              </a:rPr>
              <a:t>More</a:t>
            </a:r>
          </a:p>
        </p:txBody>
      </p:sp>
      <p:sp>
        <p:nvSpPr>
          <p:cNvPr id="11" name="Pfeil: Fünfeck 10">
            <a:hlinkClick r:id="rId5" action="ppaction://hlinksldjump"/>
            <a:extLst>
              <a:ext uri="{FF2B5EF4-FFF2-40B4-BE49-F238E27FC236}">
                <a16:creationId xmlns:a16="http://schemas.microsoft.com/office/drawing/2014/main" id="{8B2F2623-E543-490D-AA93-43331165FD18}"/>
              </a:ext>
            </a:extLst>
          </p:cNvPr>
          <p:cNvSpPr/>
          <p:nvPr/>
        </p:nvSpPr>
        <p:spPr>
          <a:xfrm>
            <a:off x="2264009" y="3097294"/>
            <a:ext cx="1206777" cy="491613"/>
          </a:xfrm>
          <a:prstGeom prst="homePlate">
            <a:avLst/>
          </a:prstGeom>
          <a:ln w="38100">
            <a:solidFill>
              <a:srgbClr val="FF0000"/>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de-AT" b="1" dirty="0">
                <a:solidFill>
                  <a:schemeClr val="tx1"/>
                </a:solidFill>
              </a:rPr>
              <a:t>More</a:t>
            </a:r>
          </a:p>
        </p:txBody>
      </p:sp>
      <p:sp>
        <p:nvSpPr>
          <p:cNvPr id="12" name="Pfeil: Fünfeck 11">
            <a:hlinkClick r:id="rId6" action="ppaction://hlinksldjump"/>
            <a:extLst>
              <a:ext uri="{FF2B5EF4-FFF2-40B4-BE49-F238E27FC236}">
                <a16:creationId xmlns:a16="http://schemas.microsoft.com/office/drawing/2014/main" id="{BD5469B7-DEEE-4A01-B5AC-C693F86C58D9}"/>
              </a:ext>
            </a:extLst>
          </p:cNvPr>
          <p:cNvSpPr/>
          <p:nvPr/>
        </p:nvSpPr>
        <p:spPr>
          <a:xfrm>
            <a:off x="2264009" y="5879825"/>
            <a:ext cx="1206777" cy="491613"/>
          </a:xfrm>
          <a:prstGeom prst="homePlate">
            <a:avLst/>
          </a:prstGeom>
          <a:ln w="38100">
            <a:solidFill>
              <a:srgbClr val="FF0000"/>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de-AT" b="1" dirty="0">
                <a:solidFill>
                  <a:schemeClr val="tx1"/>
                </a:solidFill>
              </a:rPr>
              <a:t>More</a:t>
            </a:r>
          </a:p>
        </p:txBody>
      </p:sp>
      <p:sp>
        <p:nvSpPr>
          <p:cNvPr id="13" name="Pfeil: Fünfeck 12">
            <a:hlinkClick r:id="rId7" action="ppaction://hlinksldjump"/>
            <a:extLst>
              <a:ext uri="{FF2B5EF4-FFF2-40B4-BE49-F238E27FC236}">
                <a16:creationId xmlns:a16="http://schemas.microsoft.com/office/drawing/2014/main" id="{783738CD-F45C-4213-8D11-341542F58183}"/>
              </a:ext>
            </a:extLst>
          </p:cNvPr>
          <p:cNvSpPr/>
          <p:nvPr/>
        </p:nvSpPr>
        <p:spPr>
          <a:xfrm>
            <a:off x="6081215" y="6116986"/>
            <a:ext cx="1206777" cy="491613"/>
          </a:xfrm>
          <a:prstGeom prst="homePlate">
            <a:avLst/>
          </a:prstGeom>
          <a:ln w="38100">
            <a:solidFill>
              <a:srgbClr val="FF0000"/>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de-AT" b="1" dirty="0">
                <a:solidFill>
                  <a:schemeClr val="tx1"/>
                </a:solidFill>
              </a:rPr>
              <a:t>More</a:t>
            </a:r>
          </a:p>
        </p:txBody>
      </p:sp>
      <p:sp>
        <p:nvSpPr>
          <p:cNvPr id="14" name="Rechteck 13">
            <a:extLst>
              <a:ext uri="{FF2B5EF4-FFF2-40B4-BE49-F238E27FC236}">
                <a16:creationId xmlns:a16="http://schemas.microsoft.com/office/drawing/2014/main" id="{CEE7BB81-2DF4-4730-803E-A3FE98ED42BF}"/>
              </a:ext>
            </a:extLst>
          </p:cNvPr>
          <p:cNvSpPr/>
          <p:nvPr/>
        </p:nvSpPr>
        <p:spPr>
          <a:xfrm flipH="1">
            <a:off x="4939824" y="4763621"/>
            <a:ext cx="2348168" cy="1236728"/>
          </a:xfrm>
          <a:prstGeom prst="rect">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Images are saved with different formats like JPG and PNG. Here is an overview</a:t>
            </a:r>
            <a:endParaRPr lang="en-US" b="1" dirty="0">
              <a:solidFill>
                <a:srgbClr val="0070C0"/>
              </a:solidFill>
            </a:endParaRPr>
          </a:p>
        </p:txBody>
      </p:sp>
    </p:spTree>
    <p:extLst>
      <p:ext uri="{BB962C8B-B14F-4D97-AF65-F5344CB8AC3E}">
        <p14:creationId xmlns:p14="http://schemas.microsoft.com/office/powerpoint/2010/main" val="197767837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86B105-6A3E-40D9-97B8-48163DE396AB}"/>
              </a:ext>
            </a:extLst>
          </p:cNvPr>
          <p:cNvSpPr>
            <a:spLocks noGrp="1"/>
          </p:cNvSpPr>
          <p:nvPr>
            <p:ph type="title"/>
          </p:nvPr>
        </p:nvSpPr>
        <p:spPr/>
        <p:txBody>
          <a:bodyPr/>
          <a:lstStyle/>
          <a:p>
            <a:r>
              <a:rPr lang="en-US" dirty="0"/>
              <a:t>Overview of image file formats</a:t>
            </a:r>
          </a:p>
        </p:txBody>
      </p:sp>
      <p:pic>
        <p:nvPicPr>
          <p:cNvPr id="4" name="Grafik 3" descr="Ein Bild, das Galerie, Raum, Foto, Monitor enthält.&#10;&#10;Automatisch generierte Beschreibung">
            <a:extLst>
              <a:ext uri="{FF2B5EF4-FFF2-40B4-BE49-F238E27FC236}">
                <a16:creationId xmlns:a16="http://schemas.microsoft.com/office/drawing/2014/main" id="{219477A8-A6DD-44D0-9165-99BC0A31AA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43" y="2125361"/>
            <a:ext cx="2348169" cy="3089189"/>
          </a:xfrm>
          <a:prstGeom prst="rect">
            <a:avLst/>
          </a:prstGeom>
        </p:spPr>
      </p:pic>
      <p:pic>
        <p:nvPicPr>
          <p:cNvPr id="13" name="Grafik 12" descr="Ein Bild, das Person, haltend, Mobiltelefon, Hand enthält.&#10;&#10;Automatisch generierte Beschreibung">
            <a:extLst>
              <a:ext uri="{FF2B5EF4-FFF2-40B4-BE49-F238E27FC236}">
                <a16:creationId xmlns:a16="http://schemas.microsoft.com/office/drawing/2014/main" id="{580BEEAB-B223-4270-A360-E0D969452E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2816" y="1193975"/>
            <a:ext cx="1807004" cy="1939325"/>
          </a:xfrm>
          <a:prstGeom prst="rect">
            <a:avLst/>
          </a:prstGeom>
        </p:spPr>
      </p:pic>
      <p:pic>
        <p:nvPicPr>
          <p:cNvPr id="15" name="Grafik 14" descr="Ein Bild, das Elektronik, Kamera, schwarz, sitzend enthält.&#10;&#10;Automatisch generierte Beschreibung">
            <a:extLst>
              <a:ext uri="{FF2B5EF4-FFF2-40B4-BE49-F238E27FC236}">
                <a16:creationId xmlns:a16="http://schemas.microsoft.com/office/drawing/2014/main" id="{2DF61031-EAB9-42D0-85F9-FF6A022AB7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4659" y="3275223"/>
            <a:ext cx="2025022" cy="1848933"/>
          </a:xfrm>
          <a:prstGeom prst="rect">
            <a:avLst/>
          </a:prstGeom>
        </p:spPr>
      </p:pic>
      <p:pic>
        <p:nvPicPr>
          <p:cNvPr id="17" name="Grafik 16" descr="Ein Bild, das Monitor, Screenshot, drinnen, sitzend enthält.&#10;&#10;Automatisch generierte Beschreibung">
            <a:extLst>
              <a:ext uri="{FF2B5EF4-FFF2-40B4-BE49-F238E27FC236}">
                <a16:creationId xmlns:a16="http://schemas.microsoft.com/office/drawing/2014/main" id="{C401F6C6-40CE-4D21-A1C3-D169AA6396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4535" y="5169753"/>
            <a:ext cx="2703582" cy="1548387"/>
          </a:xfrm>
          <a:prstGeom prst="rect">
            <a:avLst/>
          </a:prstGeom>
        </p:spPr>
      </p:pic>
      <p:cxnSp>
        <p:nvCxnSpPr>
          <p:cNvPr id="19" name="Gerade Verbindung mit Pfeil 18">
            <a:extLst>
              <a:ext uri="{FF2B5EF4-FFF2-40B4-BE49-F238E27FC236}">
                <a16:creationId xmlns:a16="http://schemas.microsoft.com/office/drawing/2014/main" id="{93143895-AD17-4339-9194-C9B923629D85}"/>
              </a:ext>
            </a:extLst>
          </p:cNvPr>
          <p:cNvCxnSpPr>
            <a:cxnSpLocks/>
          </p:cNvCxnSpPr>
          <p:nvPr/>
        </p:nvCxnSpPr>
        <p:spPr>
          <a:xfrm flipV="1">
            <a:off x="2955610" y="2014366"/>
            <a:ext cx="658925" cy="731023"/>
          </a:xfrm>
          <a:prstGeom prst="straightConnector1">
            <a:avLst/>
          </a:prstGeom>
          <a:ln w="1524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9CEA0B4B-070F-4F14-8320-1FC3924956BC}"/>
              </a:ext>
            </a:extLst>
          </p:cNvPr>
          <p:cNvCxnSpPr>
            <a:cxnSpLocks/>
          </p:cNvCxnSpPr>
          <p:nvPr/>
        </p:nvCxnSpPr>
        <p:spPr>
          <a:xfrm>
            <a:off x="2934523" y="4843634"/>
            <a:ext cx="680012" cy="962315"/>
          </a:xfrm>
          <a:prstGeom prst="straightConnector1">
            <a:avLst/>
          </a:prstGeom>
          <a:ln w="1524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4C778E9F-C750-48A8-AD19-F687655F71A2}"/>
              </a:ext>
            </a:extLst>
          </p:cNvPr>
          <p:cNvCxnSpPr>
            <a:cxnSpLocks/>
          </p:cNvCxnSpPr>
          <p:nvPr/>
        </p:nvCxnSpPr>
        <p:spPr>
          <a:xfrm flipV="1">
            <a:off x="2934515" y="3931443"/>
            <a:ext cx="790128" cy="1"/>
          </a:xfrm>
          <a:prstGeom prst="straightConnector1">
            <a:avLst/>
          </a:prstGeom>
          <a:ln w="1524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Rechteck: abgerundete Ecken 26">
            <a:extLst>
              <a:ext uri="{FF2B5EF4-FFF2-40B4-BE49-F238E27FC236}">
                <a16:creationId xmlns:a16="http://schemas.microsoft.com/office/drawing/2014/main" id="{29340721-3ED2-454E-966C-D9F86DC83CF3}"/>
              </a:ext>
            </a:extLst>
          </p:cNvPr>
          <p:cNvSpPr/>
          <p:nvPr/>
        </p:nvSpPr>
        <p:spPr>
          <a:xfrm>
            <a:off x="6096000" y="1142864"/>
            <a:ext cx="3381632" cy="1602525"/>
          </a:xfrm>
          <a:prstGeom prst="roundRect">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r>
              <a:rPr lang="en-US" dirty="0"/>
              <a:t>Images created by a smartphone are so-called jpg images. They support many colors and are saved in compressed format to save storage space.</a:t>
            </a:r>
            <a:endParaRPr lang="en-US" b="1" dirty="0">
              <a:solidFill>
                <a:srgbClr val="0070C0"/>
              </a:solidFill>
            </a:endParaRPr>
          </a:p>
        </p:txBody>
      </p:sp>
      <p:sp>
        <p:nvSpPr>
          <p:cNvPr id="28" name="Rechteck: abgerundete Ecken 27">
            <a:extLst>
              <a:ext uri="{FF2B5EF4-FFF2-40B4-BE49-F238E27FC236}">
                <a16:creationId xmlns:a16="http://schemas.microsoft.com/office/drawing/2014/main" id="{2A0A2FCF-7EC8-4E3D-BCA8-0CFB7838F35C}"/>
              </a:ext>
            </a:extLst>
          </p:cNvPr>
          <p:cNvSpPr/>
          <p:nvPr/>
        </p:nvSpPr>
        <p:spPr>
          <a:xfrm>
            <a:off x="6096000" y="3156094"/>
            <a:ext cx="3381632" cy="1602525"/>
          </a:xfrm>
          <a:prstGeom prst="roundRect">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r>
              <a:rPr lang="en-US" dirty="0"/>
              <a:t>Images created by a digital camera are so-called jpg images. They support many colors and are saved in compressed format to save storage space.</a:t>
            </a:r>
            <a:endParaRPr lang="en-US" b="1" dirty="0">
              <a:solidFill>
                <a:srgbClr val="0070C0"/>
              </a:solidFill>
            </a:endParaRPr>
          </a:p>
        </p:txBody>
      </p:sp>
      <p:sp>
        <p:nvSpPr>
          <p:cNvPr id="29" name="Rechteck: abgerundete Ecken 28">
            <a:extLst>
              <a:ext uri="{FF2B5EF4-FFF2-40B4-BE49-F238E27FC236}">
                <a16:creationId xmlns:a16="http://schemas.microsoft.com/office/drawing/2014/main" id="{E98418F5-E472-4B86-A352-D86433E196BE}"/>
              </a:ext>
            </a:extLst>
          </p:cNvPr>
          <p:cNvSpPr/>
          <p:nvPr/>
        </p:nvSpPr>
        <p:spPr>
          <a:xfrm>
            <a:off x="6096000" y="5115615"/>
            <a:ext cx="3381632" cy="1602525"/>
          </a:xfrm>
          <a:prstGeom prst="roundRect">
            <a:avLst/>
          </a:prstGeom>
          <a:ln w="38100">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rtlCol="0" anchor="ctr"/>
          <a:lstStyle/>
          <a:p>
            <a:r>
              <a:rPr lang="en-US" dirty="0"/>
              <a:t>Images created by a digital device (computer) are graphics. They can be saved either in jpg or </a:t>
            </a:r>
            <a:r>
              <a:rPr lang="en-US" dirty="0" err="1"/>
              <a:t>png</a:t>
            </a:r>
            <a:r>
              <a:rPr lang="en-US" dirty="0"/>
              <a:t> format</a:t>
            </a:r>
            <a:endParaRPr lang="en-US" b="1" dirty="0">
              <a:solidFill>
                <a:srgbClr val="0070C0"/>
              </a:solidFill>
            </a:endParaRPr>
          </a:p>
        </p:txBody>
      </p:sp>
      <p:sp>
        <p:nvSpPr>
          <p:cNvPr id="31" name="Textfeld 30">
            <a:extLst>
              <a:ext uri="{FF2B5EF4-FFF2-40B4-BE49-F238E27FC236}">
                <a16:creationId xmlns:a16="http://schemas.microsoft.com/office/drawing/2014/main" id="{1B855F73-B9E3-4370-A9AB-EFA416841A11}"/>
              </a:ext>
            </a:extLst>
          </p:cNvPr>
          <p:cNvSpPr txBox="1"/>
          <p:nvPr/>
        </p:nvSpPr>
        <p:spPr>
          <a:xfrm>
            <a:off x="9726813" y="1134347"/>
            <a:ext cx="553998" cy="4671602"/>
          </a:xfrm>
          <a:prstGeom prst="rect">
            <a:avLst/>
          </a:prstGeom>
          <a:gradFill flip="none" rotWithShape="1">
            <a:gsLst>
              <a:gs pos="0">
                <a:schemeClr val="accent2"/>
              </a:gs>
              <a:gs pos="73000">
                <a:schemeClr val="accent2"/>
              </a:gs>
              <a:gs pos="100000">
                <a:schemeClr val="accent4">
                  <a:lumMod val="60000"/>
                  <a:lumOff val="40000"/>
                </a:schemeClr>
              </a:gs>
            </a:gsLst>
            <a:lin ang="5400000" scaled="1"/>
            <a:tileRect/>
          </a:gradFill>
        </p:spPr>
        <p:txBody>
          <a:bodyPr vert="vert270" wrap="square" rtlCol="0">
            <a:spAutoFit/>
          </a:bodyPr>
          <a:lstStyle/>
          <a:p>
            <a:pPr algn="ctr"/>
            <a:r>
              <a:rPr lang="de-AT" sz="2400" b="1" dirty="0"/>
              <a:t>JPG Format</a:t>
            </a:r>
          </a:p>
        </p:txBody>
      </p:sp>
      <p:sp>
        <p:nvSpPr>
          <p:cNvPr id="32" name="Textfeld 31">
            <a:extLst>
              <a:ext uri="{FF2B5EF4-FFF2-40B4-BE49-F238E27FC236}">
                <a16:creationId xmlns:a16="http://schemas.microsoft.com/office/drawing/2014/main" id="{18FA5E61-37CE-44CF-AD72-68A5BBB6C2A1}"/>
              </a:ext>
            </a:extLst>
          </p:cNvPr>
          <p:cNvSpPr txBox="1"/>
          <p:nvPr/>
        </p:nvSpPr>
        <p:spPr>
          <a:xfrm>
            <a:off x="10295249" y="5099822"/>
            <a:ext cx="553998" cy="1688247"/>
          </a:xfrm>
          <a:prstGeom prst="rect">
            <a:avLst/>
          </a:prstGeom>
          <a:solidFill>
            <a:schemeClr val="accent4">
              <a:lumMod val="60000"/>
              <a:lumOff val="40000"/>
            </a:schemeClr>
          </a:solidFill>
        </p:spPr>
        <p:txBody>
          <a:bodyPr vert="vert270" wrap="square" rtlCol="0">
            <a:spAutoFit/>
          </a:bodyPr>
          <a:lstStyle/>
          <a:p>
            <a:pPr algn="ctr"/>
            <a:r>
              <a:rPr lang="de-AT" sz="2400" b="1" dirty="0"/>
              <a:t>PNG Format</a:t>
            </a:r>
          </a:p>
        </p:txBody>
      </p:sp>
      <p:sp>
        <p:nvSpPr>
          <p:cNvPr id="33" name="Pfeil: Fünfeck 32">
            <a:hlinkClick r:id="rId7" action="ppaction://hlinksldjump"/>
            <a:extLst>
              <a:ext uri="{FF2B5EF4-FFF2-40B4-BE49-F238E27FC236}">
                <a16:creationId xmlns:a16="http://schemas.microsoft.com/office/drawing/2014/main" id="{3583FDA6-7650-42BF-B0CE-D0AD1F5A42DF}"/>
              </a:ext>
            </a:extLst>
          </p:cNvPr>
          <p:cNvSpPr/>
          <p:nvPr/>
        </p:nvSpPr>
        <p:spPr>
          <a:xfrm>
            <a:off x="10985157" y="2644344"/>
            <a:ext cx="1120346" cy="1025611"/>
          </a:xfrm>
          <a:prstGeom prst="homePlat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38100">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 JPEG</a:t>
            </a:r>
          </a:p>
        </p:txBody>
      </p:sp>
      <p:sp>
        <p:nvSpPr>
          <p:cNvPr id="34" name="Pfeil: Fünfeck 33">
            <a:hlinkClick r:id="rId8" action="ppaction://hlinksldjump"/>
            <a:extLst>
              <a:ext uri="{FF2B5EF4-FFF2-40B4-BE49-F238E27FC236}">
                <a16:creationId xmlns:a16="http://schemas.microsoft.com/office/drawing/2014/main" id="{F2EC04E4-F994-44DE-9F60-D2854EFBEC9D}"/>
              </a:ext>
            </a:extLst>
          </p:cNvPr>
          <p:cNvSpPr/>
          <p:nvPr/>
        </p:nvSpPr>
        <p:spPr>
          <a:xfrm>
            <a:off x="10985157" y="5548182"/>
            <a:ext cx="1120346" cy="1025611"/>
          </a:xfrm>
          <a:prstGeom prst="homePlat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38100">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 PNG</a:t>
            </a:r>
          </a:p>
        </p:txBody>
      </p:sp>
      <p:sp>
        <p:nvSpPr>
          <p:cNvPr id="18" name="Pfeil: Fünfeck 17">
            <a:hlinkClick r:id="rId9" action="ppaction://hlinksldjump"/>
            <a:extLst>
              <a:ext uri="{FF2B5EF4-FFF2-40B4-BE49-F238E27FC236}">
                <a16:creationId xmlns:a16="http://schemas.microsoft.com/office/drawing/2014/main" id="{6A8D66B0-D39E-49DA-9B9A-AE6268D49518}"/>
              </a:ext>
            </a:extLst>
          </p:cNvPr>
          <p:cNvSpPr/>
          <p:nvPr/>
        </p:nvSpPr>
        <p:spPr>
          <a:xfrm>
            <a:off x="10985157" y="1142864"/>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spTree>
    <p:extLst>
      <p:ext uri="{BB962C8B-B14F-4D97-AF65-F5344CB8AC3E}">
        <p14:creationId xmlns:p14="http://schemas.microsoft.com/office/powerpoint/2010/main" val="193232284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de-AT" dirty="0"/>
              <a:t>JPG Format</a:t>
            </a:r>
          </a:p>
        </p:txBody>
      </p:sp>
      <p:sp>
        <p:nvSpPr>
          <p:cNvPr id="3" name="Textfeld 2">
            <a:extLst>
              <a:ext uri="{FF2B5EF4-FFF2-40B4-BE49-F238E27FC236}">
                <a16:creationId xmlns:a16="http://schemas.microsoft.com/office/drawing/2014/main" id="{432D6D45-1BD6-41B1-90C5-3ABFA6CEE2B6}"/>
              </a:ext>
            </a:extLst>
          </p:cNvPr>
          <p:cNvSpPr txBox="1"/>
          <p:nvPr/>
        </p:nvSpPr>
        <p:spPr>
          <a:xfrm>
            <a:off x="308918" y="1297459"/>
            <a:ext cx="11059297" cy="4832092"/>
          </a:xfrm>
          <a:prstGeom prst="rect">
            <a:avLst/>
          </a:prstGeom>
          <a:noFill/>
        </p:spPr>
        <p:txBody>
          <a:bodyPr wrap="square" rtlCol="0">
            <a:spAutoFit/>
          </a:bodyPr>
          <a:lstStyle/>
          <a:p>
            <a:r>
              <a:rPr lang="en-US" sz="2800" b="1" dirty="0"/>
              <a:t>Some facts</a:t>
            </a:r>
          </a:p>
          <a:p>
            <a:pPr marL="285750" indent="-285750">
              <a:buFont typeface="Arial" panose="020B0604020202020204" pitchFamily="34" charset="0"/>
              <a:buChar char="•"/>
            </a:pPr>
            <a:r>
              <a:rPr lang="en-US" sz="2800" dirty="0"/>
              <a:t>JPG supports so-called „true color“ (this are more than 16 millions of different colors</a:t>
            </a:r>
          </a:p>
          <a:p>
            <a:pPr marL="285750" indent="-285750">
              <a:buFont typeface="Arial" panose="020B0604020202020204" pitchFamily="34" charset="0"/>
              <a:buChar char="•"/>
            </a:pPr>
            <a:r>
              <a:rPr lang="en-US" sz="2800" dirty="0"/>
              <a:t>JPG images are saved in a “</a:t>
            </a:r>
            <a:r>
              <a:rPr lang="en-US" sz="2800" b="1" dirty="0"/>
              <a:t>compressed format</a:t>
            </a:r>
            <a:r>
              <a:rPr lang="en-US" sz="2800" dirty="0"/>
              <a:t>” – this uses less storage space (in the smartphone, the cloud or other storage devices)</a:t>
            </a:r>
          </a:p>
          <a:p>
            <a:pPr marL="285750" indent="-285750">
              <a:buFont typeface="Arial" panose="020B0604020202020204" pitchFamily="34" charset="0"/>
              <a:buChar char="•"/>
            </a:pPr>
            <a:r>
              <a:rPr lang="en-US" sz="2800" dirty="0"/>
              <a:t>JPG format reduces the storage size for approx. 80 %</a:t>
            </a:r>
          </a:p>
          <a:p>
            <a:pPr marL="285750" indent="-285750">
              <a:buFont typeface="Arial" panose="020B0604020202020204" pitchFamily="34" charset="0"/>
              <a:buChar char="•"/>
            </a:pPr>
            <a:r>
              <a:rPr lang="en-US" sz="2800" dirty="0"/>
              <a:t>JPG images lose quality when saved (due to the compression)</a:t>
            </a:r>
          </a:p>
          <a:p>
            <a:pPr marL="285750" indent="-285750">
              <a:buFont typeface="Arial" panose="020B0604020202020204" pitchFamily="34" charset="0"/>
              <a:buChar char="•"/>
            </a:pPr>
            <a:endParaRPr lang="en-US" sz="2800" dirty="0"/>
          </a:p>
          <a:p>
            <a:r>
              <a:rPr lang="en-US" sz="2800" dirty="0"/>
              <a:t>Typical application area of JPG</a:t>
            </a:r>
          </a:p>
          <a:p>
            <a:pPr marL="457200" indent="-457200">
              <a:buFont typeface="Arial" panose="020B0604020202020204" pitchFamily="34" charset="0"/>
              <a:buChar char="•"/>
            </a:pPr>
            <a:r>
              <a:rPr lang="en-US" sz="2800" dirty="0"/>
              <a:t>Digital photography</a:t>
            </a:r>
          </a:p>
          <a:p>
            <a:pPr marL="457200" indent="-457200">
              <a:buFont typeface="Arial" panose="020B0604020202020204" pitchFamily="34" charset="0"/>
              <a:buChar char="•"/>
            </a:pPr>
            <a:r>
              <a:rPr lang="en-US" sz="2800" dirty="0"/>
              <a:t>Data transfer of images (for example in WhatsApp)</a:t>
            </a:r>
          </a:p>
        </p:txBody>
      </p:sp>
      <p:sp>
        <p:nvSpPr>
          <p:cNvPr id="4" name="Pfeil: Fünfeck 3">
            <a:hlinkClick r:id="rId3" action="ppaction://hlinksldjump"/>
            <a:extLst>
              <a:ext uri="{FF2B5EF4-FFF2-40B4-BE49-F238E27FC236}">
                <a16:creationId xmlns:a16="http://schemas.microsoft.com/office/drawing/2014/main" id="{B73AE8A8-5062-476A-8C96-FE3515A65E83}"/>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grpSp>
        <p:nvGrpSpPr>
          <p:cNvPr id="7" name="Gruppieren 6">
            <a:extLst>
              <a:ext uri="{FF2B5EF4-FFF2-40B4-BE49-F238E27FC236}">
                <a16:creationId xmlns:a16="http://schemas.microsoft.com/office/drawing/2014/main" id="{3938A042-4419-4835-B869-4CAABF0A143E}"/>
              </a:ext>
            </a:extLst>
          </p:cNvPr>
          <p:cNvGrpSpPr/>
          <p:nvPr/>
        </p:nvGrpSpPr>
        <p:grpSpPr>
          <a:xfrm>
            <a:off x="9705120" y="5049837"/>
            <a:ext cx="1120348" cy="1515573"/>
            <a:chOff x="9705120" y="5049837"/>
            <a:chExt cx="1120348" cy="1515573"/>
          </a:xfrm>
        </p:grpSpPr>
        <p:sp>
          <p:nvSpPr>
            <p:cNvPr id="5" name="Pfeil: Fünfeck 4">
              <a:hlinkClick r:id="rId4" action="ppaction://hlinksldjump"/>
              <a:extLst>
                <a:ext uri="{FF2B5EF4-FFF2-40B4-BE49-F238E27FC236}">
                  <a16:creationId xmlns:a16="http://schemas.microsoft.com/office/drawing/2014/main" id="{0AFAF141-DB23-4ECB-9CE5-68252BD604F1}"/>
                </a:ext>
              </a:extLst>
            </p:cNvPr>
            <p:cNvSpPr/>
            <p:nvPr/>
          </p:nvSpPr>
          <p:spPr>
            <a:xfrm rot="16200000">
              <a:off x="9507508" y="5247451"/>
              <a:ext cx="1515573" cy="1120346"/>
            </a:xfrm>
            <a:prstGeom prst="homePlate">
              <a:avLst>
                <a:gd name="adj" fmla="val 40203"/>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AT" sz="2000" b="1" dirty="0"/>
            </a:p>
          </p:txBody>
        </p:sp>
        <p:sp>
          <p:nvSpPr>
            <p:cNvPr id="6" name="Textfeld 5">
              <a:hlinkClick r:id="rId4" action="ppaction://hlinksldjump"/>
              <a:extLst>
                <a:ext uri="{FF2B5EF4-FFF2-40B4-BE49-F238E27FC236}">
                  <a16:creationId xmlns:a16="http://schemas.microsoft.com/office/drawing/2014/main" id="{1F1F29B1-451D-4710-A175-2943A7C2B8E2}"/>
                </a:ext>
              </a:extLst>
            </p:cNvPr>
            <p:cNvSpPr txBox="1"/>
            <p:nvPr/>
          </p:nvSpPr>
          <p:spPr>
            <a:xfrm>
              <a:off x="9705120" y="5669199"/>
              <a:ext cx="1120347" cy="677108"/>
            </a:xfrm>
            <a:prstGeom prst="rect">
              <a:avLst/>
            </a:prstGeom>
            <a:noFill/>
          </p:spPr>
          <p:txBody>
            <a:bodyPr wrap="square" lIns="0" rIns="0" rtlCol="0">
              <a:spAutoFit/>
            </a:bodyPr>
            <a:lstStyle/>
            <a:p>
              <a:pPr algn="ctr"/>
              <a:r>
                <a:rPr lang="de-AT" b="1" dirty="0" err="1">
                  <a:solidFill>
                    <a:schemeClr val="bg1"/>
                  </a:solidFill>
                </a:rPr>
                <a:t>To</a:t>
              </a:r>
              <a:r>
                <a:rPr lang="de-AT" b="1" dirty="0">
                  <a:solidFill>
                    <a:schemeClr val="bg1"/>
                  </a:solidFill>
                </a:rPr>
                <a:t> </a:t>
              </a:r>
              <a:r>
                <a:rPr lang="de-AT" b="1" dirty="0" err="1">
                  <a:solidFill>
                    <a:schemeClr val="bg1"/>
                  </a:solidFill>
                </a:rPr>
                <a:t>the</a:t>
              </a:r>
              <a:r>
                <a:rPr lang="de-AT" b="1" dirty="0">
                  <a:solidFill>
                    <a:schemeClr val="bg1"/>
                  </a:solidFill>
                </a:rPr>
                <a:t> </a:t>
              </a:r>
              <a:br>
                <a:rPr lang="de-AT" b="1" dirty="0">
                  <a:solidFill>
                    <a:schemeClr val="bg1"/>
                  </a:solidFill>
                </a:rPr>
              </a:br>
              <a:r>
                <a:rPr lang="de-AT" b="1" dirty="0" err="1">
                  <a:solidFill>
                    <a:schemeClr val="bg1"/>
                  </a:solidFill>
                </a:rPr>
                <a:t>overvi</a:t>
              </a:r>
              <a:r>
                <a:rPr lang="de-AT" sz="2000" b="1" dirty="0" err="1">
                  <a:solidFill>
                    <a:schemeClr val="bg1"/>
                  </a:solidFill>
                </a:rPr>
                <a:t>e</a:t>
              </a:r>
              <a:r>
                <a:rPr lang="de-AT" b="1" dirty="0" err="1">
                  <a:solidFill>
                    <a:schemeClr val="bg1"/>
                  </a:solidFill>
                </a:rPr>
                <a:t>w</a:t>
              </a:r>
              <a:endParaRPr lang="de-AT" dirty="0">
                <a:solidFill>
                  <a:schemeClr val="bg1"/>
                </a:solidFill>
              </a:endParaRPr>
            </a:p>
          </p:txBody>
        </p:sp>
      </p:grpSp>
    </p:spTree>
    <p:extLst>
      <p:ext uri="{BB962C8B-B14F-4D97-AF65-F5344CB8AC3E}">
        <p14:creationId xmlns:p14="http://schemas.microsoft.com/office/powerpoint/2010/main" val="117962369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de-AT" dirty="0"/>
              <a:t>PNG Format</a:t>
            </a:r>
          </a:p>
        </p:txBody>
      </p:sp>
      <p:sp>
        <p:nvSpPr>
          <p:cNvPr id="3" name="Textfeld 2">
            <a:extLst>
              <a:ext uri="{FF2B5EF4-FFF2-40B4-BE49-F238E27FC236}">
                <a16:creationId xmlns:a16="http://schemas.microsoft.com/office/drawing/2014/main" id="{432D6D45-1BD6-41B1-90C5-3ABFA6CEE2B6}"/>
              </a:ext>
            </a:extLst>
          </p:cNvPr>
          <p:cNvSpPr txBox="1"/>
          <p:nvPr/>
        </p:nvSpPr>
        <p:spPr>
          <a:xfrm>
            <a:off x="308918" y="1297459"/>
            <a:ext cx="11059297" cy="4832092"/>
          </a:xfrm>
          <a:prstGeom prst="rect">
            <a:avLst/>
          </a:prstGeom>
          <a:noFill/>
        </p:spPr>
        <p:txBody>
          <a:bodyPr wrap="square" rtlCol="0">
            <a:spAutoFit/>
          </a:bodyPr>
          <a:lstStyle/>
          <a:p>
            <a:r>
              <a:rPr lang="en-US" sz="2800" b="1" dirty="0"/>
              <a:t>Some facts</a:t>
            </a:r>
          </a:p>
          <a:p>
            <a:pPr marL="285750" indent="-285750">
              <a:buFont typeface="Arial" panose="020B0604020202020204" pitchFamily="34" charset="0"/>
              <a:buChar char="•"/>
            </a:pPr>
            <a:r>
              <a:rPr lang="en-US" sz="2800" dirty="0"/>
              <a:t>PNG supports so-called „true color“ (this are more than 16 millions of different colors</a:t>
            </a:r>
          </a:p>
          <a:p>
            <a:pPr marL="285750" indent="-285750">
              <a:buFont typeface="Arial" panose="020B0604020202020204" pitchFamily="34" charset="0"/>
              <a:buChar char="•"/>
            </a:pPr>
            <a:r>
              <a:rPr lang="en-US" sz="2800" dirty="0"/>
              <a:t>PNG images are saved in a “</a:t>
            </a:r>
            <a:r>
              <a:rPr lang="en-US" sz="2800" b="1" dirty="0"/>
              <a:t>compressed format</a:t>
            </a:r>
            <a:r>
              <a:rPr lang="en-US" sz="2800" dirty="0"/>
              <a:t>” – this uses less storage space (in the smartphone, the cloud or other storage devices)</a:t>
            </a:r>
          </a:p>
          <a:p>
            <a:pPr marL="285750" indent="-285750">
              <a:buFont typeface="Arial" panose="020B0604020202020204" pitchFamily="34" charset="0"/>
              <a:buChar char="•"/>
            </a:pPr>
            <a:r>
              <a:rPr lang="en-US" sz="2800" dirty="0"/>
              <a:t>PNG format reduces the storage size less than JPG</a:t>
            </a:r>
          </a:p>
          <a:p>
            <a:pPr marL="285750" indent="-285750">
              <a:buFont typeface="Arial" panose="020B0604020202020204" pitchFamily="34" charset="0"/>
              <a:buChar char="•"/>
            </a:pPr>
            <a:r>
              <a:rPr lang="en-US" sz="2800" dirty="0"/>
              <a:t>PNG images keep quality when saved (even to the compression)</a:t>
            </a:r>
          </a:p>
          <a:p>
            <a:pPr marL="285750" indent="-285750">
              <a:buFont typeface="Arial" panose="020B0604020202020204" pitchFamily="34" charset="0"/>
              <a:buChar char="•"/>
            </a:pPr>
            <a:endParaRPr lang="en-US" sz="2800" dirty="0"/>
          </a:p>
          <a:p>
            <a:r>
              <a:rPr lang="en-US" sz="2800" dirty="0"/>
              <a:t>Typical application area of PNG</a:t>
            </a:r>
          </a:p>
          <a:p>
            <a:pPr marL="457200" indent="-457200">
              <a:buFont typeface="Arial" panose="020B0604020202020204" pitchFamily="34" charset="0"/>
              <a:buChar char="•"/>
            </a:pPr>
            <a:r>
              <a:rPr lang="en-US" sz="2800" dirty="0"/>
              <a:t>Graphic documentations (e.g. Excel Charts or statistics)</a:t>
            </a:r>
          </a:p>
          <a:p>
            <a:pPr marL="457200" indent="-457200">
              <a:buFont typeface="Arial" panose="020B0604020202020204" pitchFamily="34" charset="0"/>
              <a:buChar char="•"/>
            </a:pPr>
            <a:r>
              <a:rPr lang="en-US" sz="2800" dirty="0"/>
              <a:t>High quality graphics with text</a:t>
            </a:r>
          </a:p>
        </p:txBody>
      </p:sp>
      <p:sp>
        <p:nvSpPr>
          <p:cNvPr id="5" name="Pfeil: Fünfeck 4">
            <a:hlinkClick r:id="rId3" action="ppaction://hlinksldjump"/>
            <a:extLst>
              <a:ext uri="{FF2B5EF4-FFF2-40B4-BE49-F238E27FC236}">
                <a16:creationId xmlns:a16="http://schemas.microsoft.com/office/drawing/2014/main" id="{52CFA45A-F5F8-4A49-A529-EEB177C53B67}"/>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grpSp>
        <p:nvGrpSpPr>
          <p:cNvPr id="6" name="Gruppieren 5">
            <a:extLst>
              <a:ext uri="{FF2B5EF4-FFF2-40B4-BE49-F238E27FC236}">
                <a16:creationId xmlns:a16="http://schemas.microsoft.com/office/drawing/2014/main" id="{C381F5D7-6024-4F84-B42D-EA3DBFA6B6BA}"/>
              </a:ext>
            </a:extLst>
          </p:cNvPr>
          <p:cNvGrpSpPr/>
          <p:nvPr/>
        </p:nvGrpSpPr>
        <p:grpSpPr>
          <a:xfrm>
            <a:off x="9705120" y="5049837"/>
            <a:ext cx="1120348" cy="1515573"/>
            <a:chOff x="9705120" y="5049837"/>
            <a:chExt cx="1120348" cy="1515573"/>
          </a:xfrm>
        </p:grpSpPr>
        <p:sp>
          <p:nvSpPr>
            <p:cNvPr id="7" name="Pfeil: Fünfeck 6">
              <a:hlinkClick r:id="rId4" action="ppaction://hlinksldjump"/>
              <a:extLst>
                <a:ext uri="{FF2B5EF4-FFF2-40B4-BE49-F238E27FC236}">
                  <a16:creationId xmlns:a16="http://schemas.microsoft.com/office/drawing/2014/main" id="{9C5439F6-CEE0-4AD8-945D-E1D396C452DA}"/>
                </a:ext>
              </a:extLst>
            </p:cNvPr>
            <p:cNvSpPr/>
            <p:nvPr/>
          </p:nvSpPr>
          <p:spPr>
            <a:xfrm rot="16200000">
              <a:off x="9507508" y="5247451"/>
              <a:ext cx="1515573" cy="1120346"/>
            </a:xfrm>
            <a:prstGeom prst="homePlate">
              <a:avLst>
                <a:gd name="adj" fmla="val 40203"/>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AT" sz="2000" b="1" dirty="0"/>
            </a:p>
          </p:txBody>
        </p:sp>
        <p:sp>
          <p:nvSpPr>
            <p:cNvPr id="8" name="Textfeld 7">
              <a:hlinkClick r:id="rId4" action="ppaction://hlinksldjump"/>
              <a:extLst>
                <a:ext uri="{FF2B5EF4-FFF2-40B4-BE49-F238E27FC236}">
                  <a16:creationId xmlns:a16="http://schemas.microsoft.com/office/drawing/2014/main" id="{32E38F71-2EBA-4D9E-8BD2-90AC5B16152C}"/>
                </a:ext>
              </a:extLst>
            </p:cNvPr>
            <p:cNvSpPr txBox="1"/>
            <p:nvPr/>
          </p:nvSpPr>
          <p:spPr>
            <a:xfrm>
              <a:off x="9705120" y="5669199"/>
              <a:ext cx="1120347" cy="677108"/>
            </a:xfrm>
            <a:prstGeom prst="rect">
              <a:avLst/>
            </a:prstGeom>
            <a:noFill/>
          </p:spPr>
          <p:txBody>
            <a:bodyPr wrap="square" lIns="0" rIns="0" rtlCol="0">
              <a:spAutoFit/>
            </a:bodyPr>
            <a:lstStyle/>
            <a:p>
              <a:pPr algn="ctr"/>
              <a:r>
                <a:rPr lang="de-AT" b="1" dirty="0" err="1">
                  <a:solidFill>
                    <a:schemeClr val="bg1"/>
                  </a:solidFill>
                </a:rPr>
                <a:t>To</a:t>
              </a:r>
              <a:r>
                <a:rPr lang="de-AT" b="1" dirty="0">
                  <a:solidFill>
                    <a:schemeClr val="bg1"/>
                  </a:solidFill>
                </a:rPr>
                <a:t> </a:t>
              </a:r>
              <a:r>
                <a:rPr lang="de-AT" b="1" dirty="0" err="1">
                  <a:solidFill>
                    <a:schemeClr val="bg1"/>
                  </a:solidFill>
                </a:rPr>
                <a:t>the</a:t>
              </a:r>
              <a:r>
                <a:rPr lang="de-AT" b="1" dirty="0">
                  <a:solidFill>
                    <a:schemeClr val="bg1"/>
                  </a:solidFill>
                </a:rPr>
                <a:t> </a:t>
              </a:r>
              <a:br>
                <a:rPr lang="de-AT" b="1" dirty="0">
                  <a:solidFill>
                    <a:schemeClr val="bg1"/>
                  </a:solidFill>
                </a:rPr>
              </a:br>
              <a:r>
                <a:rPr lang="de-AT" b="1" dirty="0" err="1">
                  <a:solidFill>
                    <a:schemeClr val="bg1"/>
                  </a:solidFill>
                </a:rPr>
                <a:t>overvi</a:t>
              </a:r>
              <a:r>
                <a:rPr lang="de-AT" sz="2000" b="1" dirty="0" err="1">
                  <a:solidFill>
                    <a:schemeClr val="bg1"/>
                  </a:solidFill>
                </a:rPr>
                <a:t>e</a:t>
              </a:r>
              <a:r>
                <a:rPr lang="de-AT" b="1" dirty="0" err="1">
                  <a:solidFill>
                    <a:schemeClr val="bg1"/>
                  </a:solidFill>
                </a:rPr>
                <a:t>w</a:t>
              </a:r>
              <a:endParaRPr lang="de-AT" dirty="0">
                <a:solidFill>
                  <a:schemeClr val="bg1"/>
                </a:solidFill>
              </a:endParaRPr>
            </a:p>
          </p:txBody>
        </p:sp>
      </p:grpSp>
    </p:spTree>
    <p:extLst>
      <p:ext uri="{BB962C8B-B14F-4D97-AF65-F5344CB8AC3E}">
        <p14:creationId xmlns:p14="http://schemas.microsoft.com/office/powerpoint/2010/main" val="61199352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en-US"/>
              <a:t>Image sources</a:t>
            </a:r>
          </a:p>
        </p:txBody>
      </p:sp>
      <p:sp>
        <p:nvSpPr>
          <p:cNvPr id="3" name="Textfeld 2">
            <a:extLst>
              <a:ext uri="{FF2B5EF4-FFF2-40B4-BE49-F238E27FC236}">
                <a16:creationId xmlns:a16="http://schemas.microsoft.com/office/drawing/2014/main" id="{432D6D45-1BD6-41B1-90C5-3ABFA6CEE2B6}"/>
              </a:ext>
            </a:extLst>
          </p:cNvPr>
          <p:cNvSpPr txBox="1"/>
          <p:nvPr/>
        </p:nvSpPr>
        <p:spPr>
          <a:xfrm>
            <a:off x="308919" y="1297459"/>
            <a:ext cx="10450940" cy="2677656"/>
          </a:xfrm>
          <a:prstGeom prst="rect">
            <a:avLst/>
          </a:prstGeom>
          <a:noFill/>
        </p:spPr>
        <p:txBody>
          <a:bodyPr wrap="square" rtlCol="0">
            <a:spAutoFit/>
          </a:bodyPr>
          <a:lstStyle/>
          <a:p>
            <a:r>
              <a:rPr lang="en-US" sz="2800" b="1" dirty="0"/>
              <a:t>Typical image sources are</a:t>
            </a:r>
          </a:p>
          <a:p>
            <a:pPr marL="285750" indent="-285750">
              <a:buFont typeface="Arial" panose="020B0604020202020204" pitchFamily="34" charset="0"/>
              <a:buChar char="•"/>
            </a:pPr>
            <a:r>
              <a:rPr lang="en-US" sz="2800" dirty="0"/>
              <a:t>Digital cameras</a:t>
            </a:r>
          </a:p>
          <a:p>
            <a:pPr marL="742950" lvl="1" indent="-285750">
              <a:buFont typeface="Arial" panose="020B0604020202020204" pitchFamily="34" charset="0"/>
              <a:buChar char="•"/>
            </a:pPr>
            <a:r>
              <a:rPr lang="en-US" sz="2800" dirty="0"/>
              <a:t>Smartphone</a:t>
            </a:r>
          </a:p>
          <a:p>
            <a:pPr marL="742950" lvl="1" indent="-285750">
              <a:buFont typeface="Arial" panose="020B0604020202020204" pitchFamily="34" charset="0"/>
              <a:buChar char="•"/>
            </a:pPr>
            <a:r>
              <a:rPr lang="en-US" sz="2800" dirty="0"/>
              <a:t>Compact camera</a:t>
            </a:r>
          </a:p>
          <a:p>
            <a:pPr marL="285750" indent="-285750">
              <a:buFont typeface="Arial" panose="020B0604020202020204" pitchFamily="34" charset="0"/>
              <a:buChar char="•"/>
            </a:pPr>
            <a:r>
              <a:rPr lang="en-US" sz="2800" dirty="0"/>
              <a:t>Scanner</a:t>
            </a:r>
          </a:p>
          <a:p>
            <a:pPr marL="285750" indent="-285750">
              <a:buFont typeface="Arial" panose="020B0604020202020204" pitchFamily="34" charset="0"/>
              <a:buChar char="•"/>
            </a:pPr>
            <a:r>
              <a:rPr lang="en-US" sz="2800" dirty="0"/>
              <a:t>Image editing programs, used with computers or tablets</a:t>
            </a:r>
          </a:p>
        </p:txBody>
      </p:sp>
      <p:pic>
        <p:nvPicPr>
          <p:cNvPr id="6" name="Grafik 5" descr="Ein Bild, das Elektronik, Kamera, schwarz, sitzend enthält.&#10;&#10;Automatisch generierte Beschreibung">
            <a:extLst>
              <a:ext uri="{FF2B5EF4-FFF2-40B4-BE49-F238E27FC236}">
                <a16:creationId xmlns:a16="http://schemas.microsoft.com/office/drawing/2014/main" id="{182DDDE2-E9DD-447A-A27A-EFE49AFDD9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244" y="4369804"/>
            <a:ext cx="1871839" cy="1709070"/>
          </a:xfrm>
          <a:prstGeom prst="rect">
            <a:avLst/>
          </a:prstGeom>
        </p:spPr>
      </p:pic>
      <p:pic>
        <p:nvPicPr>
          <p:cNvPr id="8" name="Grafik 7" descr="Ein Bild, das Person, haltend, Mobiltelefon, Hand enthält.&#10;&#10;Automatisch generierte Beschreibung">
            <a:extLst>
              <a:ext uri="{FF2B5EF4-FFF2-40B4-BE49-F238E27FC236}">
                <a16:creationId xmlns:a16="http://schemas.microsoft.com/office/drawing/2014/main" id="{A48BA1A0-33A2-4CD7-82EE-92FCEEE30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31" y="4426419"/>
            <a:ext cx="1539708" cy="1652455"/>
          </a:xfrm>
          <a:prstGeom prst="rect">
            <a:avLst/>
          </a:prstGeom>
        </p:spPr>
      </p:pic>
      <p:pic>
        <p:nvPicPr>
          <p:cNvPr id="10" name="Grafik 9" descr="Ein Bild, das Person, haltend, Hand, suchend enthält.&#10;&#10;Automatisch generierte Beschreibung">
            <a:extLst>
              <a:ext uri="{FF2B5EF4-FFF2-40B4-BE49-F238E27FC236}">
                <a16:creationId xmlns:a16="http://schemas.microsoft.com/office/drawing/2014/main" id="{591C129C-41F0-4F58-BA59-B8AECFACB6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3158" y="4426419"/>
            <a:ext cx="1652456" cy="1652456"/>
          </a:xfrm>
          <a:prstGeom prst="rect">
            <a:avLst/>
          </a:prstGeom>
        </p:spPr>
      </p:pic>
      <p:pic>
        <p:nvPicPr>
          <p:cNvPr id="12" name="Grafik 11" descr="Ein Bild, das drinnen, sitzend, Tisch, Monitor enthält.&#10;&#10;Automatisch generierte Beschreibung">
            <a:extLst>
              <a:ext uri="{FF2B5EF4-FFF2-40B4-BE49-F238E27FC236}">
                <a16:creationId xmlns:a16="http://schemas.microsoft.com/office/drawing/2014/main" id="{35C72915-FEB7-475C-A2B8-8DD215FEB2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24287" y="4426419"/>
            <a:ext cx="3035123" cy="1652456"/>
          </a:xfrm>
          <a:prstGeom prst="rect">
            <a:avLst/>
          </a:prstGeom>
        </p:spPr>
      </p:pic>
      <p:sp>
        <p:nvSpPr>
          <p:cNvPr id="9" name="Pfeil: Fünfeck 8">
            <a:hlinkClick r:id="rId7" action="ppaction://hlinksldjump"/>
            <a:extLst>
              <a:ext uri="{FF2B5EF4-FFF2-40B4-BE49-F238E27FC236}">
                <a16:creationId xmlns:a16="http://schemas.microsoft.com/office/drawing/2014/main" id="{D4C17284-BD82-4CEF-8AF1-D1394195DFDE}"/>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spTree>
    <p:extLst>
      <p:ext uri="{BB962C8B-B14F-4D97-AF65-F5344CB8AC3E}">
        <p14:creationId xmlns:p14="http://schemas.microsoft.com/office/powerpoint/2010/main" val="182945395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en-US" dirty="0"/>
              <a:t>Image colors</a:t>
            </a:r>
          </a:p>
        </p:txBody>
      </p:sp>
      <p:sp>
        <p:nvSpPr>
          <p:cNvPr id="3" name="Textfeld 2">
            <a:extLst>
              <a:ext uri="{FF2B5EF4-FFF2-40B4-BE49-F238E27FC236}">
                <a16:creationId xmlns:a16="http://schemas.microsoft.com/office/drawing/2014/main" id="{432D6D45-1BD6-41B1-90C5-3ABFA6CEE2B6}"/>
              </a:ext>
            </a:extLst>
          </p:cNvPr>
          <p:cNvSpPr txBox="1"/>
          <p:nvPr/>
        </p:nvSpPr>
        <p:spPr>
          <a:xfrm>
            <a:off x="308918" y="1297459"/>
            <a:ext cx="11059297" cy="2246769"/>
          </a:xfrm>
          <a:prstGeom prst="rect">
            <a:avLst/>
          </a:prstGeom>
          <a:noFill/>
        </p:spPr>
        <p:txBody>
          <a:bodyPr wrap="square" rtlCol="0">
            <a:spAutoFit/>
          </a:bodyPr>
          <a:lstStyle/>
          <a:p>
            <a:r>
              <a:rPr lang="en-US" sz="2800" b="1" dirty="0"/>
              <a:t>Typical image have different color spaces</a:t>
            </a:r>
          </a:p>
          <a:p>
            <a:pPr marL="285750" indent="-285750">
              <a:buFont typeface="Arial" panose="020B0604020202020204" pitchFamily="34" charset="0"/>
              <a:buChar char="•"/>
            </a:pPr>
            <a:r>
              <a:rPr lang="en-US" sz="2800" dirty="0"/>
              <a:t>Black &amp; White (line graphics, like comics)</a:t>
            </a:r>
          </a:p>
          <a:p>
            <a:pPr marL="285750" indent="-285750">
              <a:buFont typeface="Arial" panose="020B0604020202020204" pitchFamily="34" charset="0"/>
              <a:buChar char="•"/>
            </a:pPr>
            <a:r>
              <a:rPr lang="en-US" sz="2800" dirty="0"/>
              <a:t>Grayscale (256 different shades of gray)</a:t>
            </a:r>
          </a:p>
          <a:p>
            <a:pPr marL="285750" indent="-285750">
              <a:buFont typeface="Arial" panose="020B0604020202020204" pitchFamily="34" charset="0"/>
              <a:buChar char="•"/>
            </a:pPr>
            <a:r>
              <a:rPr lang="en-US" sz="2800" dirty="0"/>
              <a:t>Low colored (from less than 256 up to 16.000 colors, posters or placards)</a:t>
            </a:r>
          </a:p>
          <a:p>
            <a:pPr marL="285750" indent="-285750">
              <a:buFont typeface="Arial" panose="020B0604020202020204" pitchFamily="34" charset="0"/>
              <a:buChar char="•"/>
            </a:pPr>
            <a:r>
              <a:rPr lang="en-US" sz="2800" dirty="0"/>
              <a:t>True color (16 millions of colors, digital photography, printed media) </a:t>
            </a:r>
          </a:p>
        </p:txBody>
      </p:sp>
      <p:pic>
        <p:nvPicPr>
          <p:cNvPr id="7" name="Grafik 6">
            <a:extLst>
              <a:ext uri="{FF2B5EF4-FFF2-40B4-BE49-F238E27FC236}">
                <a16:creationId xmlns:a16="http://schemas.microsoft.com/office/drawing/2014/main" id="{EB69A512-BC2A-4269-9B72-F009FE1366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18" y="3898266"/>
            <a:ext cx="1972485" cy="2376487"/>
          </a:xfrm>
          <a:prstGeom prst="rect">
            <a:avLst/>
          </a:prstGeom>
        </p:spPr>
      </p:pic>
      <p:pic>
        <p:nvPicPr>
          <p:cNvPr id="11" name="Grafik 10" descr="Ein Bild, das Person, Frau, drinnen, Kleidung enthält.&#10;&#10;Automatisch generierte Beschreibung">
            <a:extLst>
              <a:ext uri="{FF2B5EF4-FFF2-40B4-BE49-F238E27FC236}">
                <a16:creationId xmlns:a16="http://schemas.microsoft.com/office/drawing/2014/main" id="{74B09737-CB34-4AA4-8B4C-4D8EAE9C24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3543" y="3897313"/>
            <a:ext cx="1584960" cy="2377440"/>
          </a:xfrm>
          <a:prstGeom prst="rect">
            <a:avLst/>
          </a:prstGeom>
        </p:spPr>
      </p:pic>
      <p:pic>
        <p:nvPicPr>
          <p:cNvPr id="14" name="Grafik 13">
            <a:extLst>
              <a:ext uri="{FF2B5EF4-FFF2-40B4-BE49-F238E27FC236}">
                <a16:creationId xmlns:a16="http://schemas.microsoft.com/office/drawing/2014/main" id="{81C0BCB1-4E85-48F1-9878-D3D6C78BB6FB}"/>
              </a:ext>
            </a:extLst>
          </p:cNvPr>
          <p:cNvPicPr>
            <a:picLocks noChangeAspect="1"/>
          </p:cNvPicPr>
          <p:nvPr/>
        </p:nvPicPr>
        <p:blipFill rotWithShape="1">
          <a:blip r:embed="rId5">
            <a:extLst>
              <a:ext uri="{28A0092B-C50C-407E-A947-70E740481C1C}">
                <a14:useLocalDpi xmlns:a14="http://schemas.microsoft.com/office/drawing/2010/main" val="0"/>
              </a:ext>
            </a:extLst>
          </a:blip>
          <a:srcRect l="25583" r="23745"/>
          <a:stretch/>
        </p:blipFill>
        <p:spPr>
          <a:xfrm>
            <a:off x="4230643" y="3898266"/>
            <a:ext cx="2471352" cy="2376487"/>
          </a:xfrm>
          <a:prstGeom prst="rect">
            <a:avLst/>
          </a:prstGeom>
        </p:spPr>
      </p:pic>
      <p:pic>
        <p:nvPicPr>
          <p:cNvPr id="16" name="Grafik 15" descr="Ein Bild, das Gras, Blume, Pflanze, draußen enthält.&#10;&#10;Automatisch generierte Beschreibung">
            <a:extLst>
              <a:ext uri="{FF2B5EF4-FFF2-40B4-BE49-F238E27FC236}">
                <a16:creationId xmlns:a16="http://schemas.microsoft.com/office/drawing/2014/main" id="{9F37EE38-684D-4B58-B93C-366ED2DBBCE5}"/>
              </a:ext>
            </a:extLst>
          </p:cNvPr>
          <p:cNvPicPr>
            <a:picLocks noChangeAspect="1"/>
          </p:cNvPicPr>
          <p:nvPr/>
        </p:nvPicPr>
        <p:blipFill rotWithShape="1">
          <a:blip r:embed="rId6">
            <a:extLst>
              <a:ext uri="{28A0092B-C50C-407E-A947-70E740481C1C}">
                <a14:useLocalDpi xmlns:a14="http://schemas.microsoft.com/office/drawing/2010/main" val="0"/>
              </a:ext>
            </a:extLst>
          </a:blip>
          <a:srcRect r="28588"/>
          <a:stretch/>
        </p:blipFill>
        <p:spPr>
          <a:xfrm>
            <a:off x="6884136" y="3898266"/>
            <a:ext cx="2561315" cy="2376487"/>
          </a:xfrm>
          <a:prstGeom prst="rect">
            <a:avLst/>
          </a:prstGeom>
        </p:spPr>
      </p:pic>
      <p:sp>
        <p:nvSpPr>
          <p:cNvPr id="17" name="Textfeld 16">
            <a:extLst>
              <a:ext uri="{FF2B5EF4-FFF2-40B4-BE49-F238E27FC236}">
                <a16:creationId xmlns:a16="http://schemas.microsoft.com/office/drawing/2014/main" id="{3A6DF9DB-25CE-4980-B0CF-CE188F627B1C}"/>
              </a:ext>
            </a:extLst>
          </p:cNvPr>
          <p:cNvSpPr txBox="1"/>
          <p:nvPr/>
        </p:nvSpPr>
        <p:spPr>
          <a:xfrm>
            <a:off x="325304" y="6274753"/>
            <a:ext cx="10145527" cy="369332"/>
          </a:xfrm>
          <a:prstGeom prst="rect">
            <a:avLst/>
          </a:prstGeom>
          <a:noFill/>
        </p:spPr>
        <p:txBody>
          <a:bodyPr wrap="square" rtlCol="0">
            <a:spAutoFit/>
          </a:bodyPr>
          <a:lstStyle/>
          <a:p>
            <a:pPr>
              <a:tabLst>
                <a:tab pos="2065338" algn="l"/>
                <a:tab pos="4217988" algn="l"/>
                <a:tab pos="7000875" algn="l"/>
              </a:tabLst>
            </a:pPr>
            <a:r>
              <a:rPr lang="de-AT" dirty="0"/>
              <a:t>Comic	</a:t>
            </a:r>
            <a:r>
              <a:rPr lang="de-AT" dirty="0" err="1"/>
              <a:t>Grayscale</a:t>
            </a:r>
            <a:r>
              <a:rPr lang="de-AT" dirty="0"/>
              <a:t>	Low </a:t>
            </a:r>
            <a:r>
              <a:rPr lang="de-AT" dirty="0" err="1"/>
              <a:t>colored</a:t>
            </a:r>
            <a:r>
              <a:rPr lang="de-AT" dirty="0"/>
              <a:t> 	True </a:t>
            </a:r>
            <a:r>
              <a:rPr lang="de-AT" dirty="0" err="1"/>
              <a:t>color</a:t>
            </a:r>
            <a:endParaRPr lang="de-AT" dirty="0"/>
          </a:p>
        </p:txBody>
      </p:sp>
      <p:sp>
        <p:nvSpPr>
          <p:cNvPr id="10" name="Pfeil: Fünfeck 9">
            <a:hlinkClick r:id="rId7" action="ppaction://hlinksldjump"/>
            <a:extLst>
              <a:ext uri="{FF2B5EF4-FFF2-40B4-BE49-F238E27FC236}">
                <a16:creationId xmlns:a16="http://schemas.microsoft.com/office/drawing/2014/main" id="{7495FFD4-24D3-45E7-9AA3-18D0FD5241EE}"/>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spTree>
    <p:extLst>
      <p:ext uri="{BB962C8B-B14F-4D97-AF65-F5344CB8AC3E}">
        <p14:creationId xmlns:p14="http://schemas.microsoft.com/office/powerpoint/2010/main" val="154546737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Ein Bild, das Pflanze, Blume, klein, sitzend enthält.&#10;&#10;Automatisch generierte Beschreibung">
            <a:extLst>
              <a:ext uri="{FF2B5EF4-FFF2-40B4-BE49-F238E27FC236}">
                <a16:creationId xmlns:a16="http://schemas.microsoft.com/office/drawing/2014/main" id="{BEA1F9A2-5F97-4A80-A891-B9D874DB0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18" y="2287008"/>
            <a:ext cx="6458282" cy="4305521"/>
          </a:xfrm>
          <a:prstGeom prst="rect">
            <a:avLst/>
          </a:prstGeom>
        </p:spPr>
      </p:pic>
      <p:sp>
        <p:nvSpPr>
          <p:cNvPr id="17" name="Freihandform: Form 16">
            <a:extLst>
              <a:ext uri="{FF2B5EF4-FFF2-40B4-BE49-F238E27FC236}">
                <a16:creationId xmlns:a16="http://schemas.microsoft.com/office/drawing/2014/main" id="{5CE5E31C-CB59-40A1-8645-44875349B7E9}"/>
              </a:ext>
            </a:extLst>
          </p:cNvPr>
          <p:cNvSpPr/>
          <p:nvPr/>
        </p:nvSpPr>
        <p:spPr>
          <a:xfrm>
            <a:off x="3733800" y="2038350"/>
            <a:ext cx="2501900" cy="2819400"/>
          </a:xfrm>
          <a:custGeom>
            <a:avLst/>
            <a:gdLst>
              <a:gd name="connsiteX0" fmla="*/ 0 w 2501900"/>
              <a:gd name="connsiteY0" fmla="*/ 2051050 h 2819400"/>
              <a:gd name="connsiteX1" fmla="*/ 2501900 w 2501900"/>
              <a:gd name="connsiteY1" fmla="*/ 0 h 2819400"/>
              <a:gd name="connsiteX2" fmla="*/ 2495550 w 2501900"/>
              <a:gd name="connsiteY2" fmla="*/ 2609850 h 2819400"/>
              <a:gd name="connsiteX3" fmla="*/ 6350 w 2501900"/>
              <a:gd name="connsiteY3" fmla="*/ 2819400 h 2819400"/>
              <a:gd name="connsiteX4" fmla="*/ 0 w 2501900"/>
              <a:gd name="connsiteY4" fmla="*/ 2051050 h 281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819400">
                <a:moveTo>
                  <a:pt x="0" y="2051050"/>
                </a:moveTo>
                <a:lnTo>
                  <a:pt x="2501900" y="0"/>
                </a:lnTo>
                <a:cubicBezTo>
                  <a:pt x="2499783" y="869950"/>
                  <a:pt x="2497667" y="1739900"/>
                  <a:pt x="2495550" y="2609850"/>
                </a:cubicBezTo>
                <a:lnTo>
                  <a:pt x="6350" y="2819400"/>
                </a:lnTo>
                <a:cubicBezTo>
                  <a:pt x="4233" y="2563283"/>
                  <a:pt x="2117" y="2307167"/>
                  <a:pt x="0" y="2051050"/>
                </a:cubicBezTo>
                <a:close/>
              </a:path>
            </a:pathLst>
          </a:custGeom>
          <a:solidFill>
            <a:schemeClr val="bg1">
              <a:alpha val="6902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en-US" dirty="0"/>
              <a:t>Physical Layout of Images</a:t>
            </a:r>
          </a:p>
        </p:txBody>
      </p:sp>
      <p:sp>
        <p:nvSpPr>
          <p:cNvPr id="3" name="Textfeld 2">
            <a:extLst>
              <a:ext uri="{FF2B5EF4-FFF2-40B4-BE49-F238E27FC236}">
                <a16:creationId xmlns:a16="http://schemas.microsoft.com/office/drawing/2014/main" id="{432D6D45-1BD6-41B1-90C5-3ABFA6CEE2B6}"/>
              </a:ext>
            </a:extLst>
          </p:cNvPr>
          <p:cNvSpPr txBox="1"/>
          <p:nvPr/>
        </p:nvSpPr>
        <p:spPr>
          <a:xfrm>
            <a:off x="308918" y="1297459"/>
            <a:ext cx="11059297" cy="523220"/>
          </a:xfrm>
          <a:prstGeom prst="rect">
            <a:avLst/>
          </a:prstGeom>
          <a:noFill/>
        </p:spPr>
        <p:txBody>
          <a:bodyPr wrap="square" rtlCol="0">
            <a:spAutoFit/>
          </a:bodyPr>
          <a:lstStyle/>
          <a:p>
            <a:r>
              <a:rPr lang="en-US" sz="2800" dirty="0"/>
              <a:t>Typical image consist of single image points, the so-called pixels.</a:t>
            </a:r>
          </a:p>
        </p:txBody>
      </p:sp>
      <p:pic>
        <p:nvPicPr>
          <p:cNvPr id="5" name="Grafik 4">
            <a:extLst>
              <a:ext uri="{FF2B5EF4-FFF2-40B4-BE49-F238E27FC236}">
                <a16:creationId xmlns:a16="http://schemas.microsoft.com/office/drawing/2014/main" id="{6191E8C7-7786-4D72-80CC-02C33687CC08}"/>
              </a:ext>
            </a:extLst>
          </p:cNvPr>
          <p:cNvPicPr>
            <a:picLocks noChangeAspect="1"/>
          </p:cNvPicPr>
          <p:nvPr/>
        </p:nvPicPr>
        <p:blipFill rotWithShape="1">
          <a:blip r:embed="rId4"/>
          <a:srcRect l="19017" t="23943" r="7210" b="16558"/>
          <a:stretch/>
        </p:blipFill>
        <p:spPr>
          <a:xfrm>
            <a:off x="6257877" y="2036705"/>
            <a:ext cx="4497860" cy="2607274"/>
          </a:xfrm>
          <a:prstGeom prst="rect">
            <a:avLst/>
          </a:prstGeom>
          <a:ln w="28575">
            <a:solidFill>
              <a:schemeClr val="tx1"/>
            </a:solidFill>
          </a:ln>
        </p:spPr>
      </p:pic>
      <p:cxnSp>
        <p:nvCxnSpPr>
          <p:cNvPr id="10" name="Gerader Verbinder 9">
            <a:extLst>
              <a:ext uri="{FF2B5EF4-FFF2-40B4-BE49-F238E27FC236}">
                <a16:creationId xmlns:a16="http://schemas.microsoft.com/office/drawing/2014/main" id="{5B5ED781-CB82-4FD5-A055-6CE73DBF6F94}"/>
              </a:ext>
            </a:extLst>
          </p:cNvPr>
          <p:cNvCxnSpPr>
            <a:cxnSpLocks/>
          </p:cNvCxnSpPr>
          <p:nvPr/>
        </p:nvCxnSpPr>
        <p:spPr>
          <a:xfrm flipV="1">
            <a:off x="3744097" y="2036705"/>
            <a:ext cx="2513780" cy="2053382"/>
          </a:xfrm>
          <a:prstGeom prst="line">
            <a:avLst/>
          </a:prstGeom>
          <a:ln w="571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D697721-23C7-4386-A820-374C10285DF2}"/>
              </a:ext>
            </a:extLst>
          </p:cNvPr>
          <p:cNvCxnSpPr>
            <a:cxnSpLocks/>
          </p:cNvCxnSpPr>
          <p:nvPr/>
        </p:nvCxnSpPr>
        <p:spPr>
          <a:xfrm flipV="1">
            <a:off x="3731740" y="4643979"/>
            <a:ext cx="2513780" cy="219104"/>
          </a:xfrm>
          <a:prstGeom prst="line">
            <a:avLst/>
          </a:prstGeom>
          <a:ln w="571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feld 12">
            <a:extLst>
              <a:ext uri="{FF2B5EF4-FFF2-40B4-BE49-F238E27FC236}">
                <a16:creationId xmlns:a16="http://schemas.microsoft.com/office/drawing/2014/main" id="{45400C4E-4B1B-4C9B-8BD9-A535D0552E32}"/>
              </a:ext>
            </a:extLst>
          </p:cNvPr>
          <p:cNvSpPr txBox="1"/>
          <p:nvPr/>
        </p:nvSpPr>
        <p:spPr>
          <a:xfrm>
            <a:off x="6883971" y="4833424"/>
            <a:ext cx="2661460" cy="1569660"/>
          </a:xfrm>
          <a:prstGeom prst="rect">
            <a:avLst/>
          </a:prstGeom>
          <a:noFill/>
        </p:spPr>
        <p:txBody>
          <a:bodyPr wrap="square" rtlCol="0">
            <a:spAutoFit/>
          </a:bodyPr>
          <a:lstStyle/>
          <a:p>
            <a:r>
              <a:rPr lang="en-US" sz="2400" dirty="0"/>
              <a:t>Enlarged part of the image – here you see the pixels that build up an image.</a:t>
            </a:r>
          </a:p>
        </p:txBody>
      </p:sp>
      <p:sp>
        <p:nvSpPr>
          <p:cNvPr id="11" name="Pfeil: Fünfeck 10">
            <a:hlinkClick r:id="rId5" action="ppaction://hlinksldjump"/>
            <a:extLst>
              <a:ext uri="{FF2B5EF4-FFF2-40B4-BE49-F238E27FC236}">
                <a16:creationId xmlns:a16="http://schemas.microsoft.com/office/drawing/2014/main" id="{ECE4E4ED-7CC5-4448-A605-FFF26EFF4B1A}"/>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spTree>
    <p:extLst>
      <p:ext uri="{BB962C8B-B14F-4D97-AF65-F5344CB8AC3E}">
        <p14:creationId xmlns:p14="http://schemas.microsoft.com/office/powerpoint/2010/main" val="296035079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8A93-CBF5-49D7-8CBD-69D11D08867B}"/>
              </a:ext>
            </a:extLst>
          </p:cNvPr>
          <p:cNvSpPr>
            <a:spLocks noGrp="1"/>
          </p:cNvSpPr>
          <p:nvPr>
            <p:ph type="title"/>
          </p:nvPr>
        </p:nvSpPr>
        <p:spPr/>
        <p:txBody>
          <a:bodyPr/>
          <a:lstStyle/>
          <a:p>
            <a:r>
              <a:rPr lang="en-US" dirty="0"/>
              <a:t>Image Properties</a:t>
            </a:r>
          </a:p>
        </p:txBody>
      </p:sp>
      <p:sp>
        <p:nvSpPr>
          <p:cNvPr id="3" name="Textfeld 2">
            <a:extLst>
              <a:ext uri="{FF2B5EF4-FFF2-40B4-BE49-F238E27FC236}">
                <a16:creationId xmlns:a16="http://schemas.microsoft.com/office/drawing/2014/main" id="{432D6D45-1BD6-41B1-90C5-3ABFA6CEE2B6}"/>
              </a:ext>
            </a:extLst>
          </p:cNvPr>
          <p:cNvSpPr txBox="1"/>
          <p:nvPr/>
        </p:nvSpPr>
        <p:spPr>
          <a:xfrm>
            <a:off x="6096000" y="1592263"/>
            <a:ext cx="5518021" cy="3108543"/>
          </a:xfrm>
          <a:prstGeom prst="rect">
            <a:avLst/>
          </a:prstGeom>
          <a:noFill/>
        </p:spPr>
        <p:txBody>
          <a:bodyPr wrap="square" rtlCol="0">
            <a:spAutoFit/>
          </a:bodyPr>
          <a:lstStyle/>
          <a:p>
            <a:r>
              <a:rPr lang="en-US" sz="2800" dirty="0"/>
              <a:t>Typical </a:t>
            </a:r>
            <a:r>
              <a:rPr lang="en-US" sz="2800" b="1" dirty="0"/>
              <a:t>image properties </a:t>
            </a:r>
            <a:r>
              <a:rPr lang="en-US" sz="2800" dirty="0"/>
              <a:t>are</a:t>
            </a:r>
          </a:p>
          <a:p>
            <a:pPr marL="457200" indent="-457200">
              <a:buFont typeface="Arial" panose="020B0604020202020204" pitchFamily="34" charset="0"/>
              <a:buChar char="•"/>
            </a:pPr>
            <a:r>
              <a:rPr lang="en-US" sz="2800" dirty="0"/>
              <a:t>Number of colors (true color) </a:t>
            </a:r>
          </a:p>
          <a:p>
            <a:pPr marL="457200" indent="-457200">
              <a:buFont typeface="Arial" panose="020B0604020202020204" pitchFamily="34" charset="0"/>
              <a:buChar char="•"/>
            </a:pPr>
            <a:r>
              <a:rPr lang="en-US" sz="2800" dirty="0"/>
              <a:t>Size</a:t>
            </a:r>
          </a:p>
          <a:p>
            <a:pPr marL="914400" lvl="1" indent="-457200">
              <a:buFont typeface="Arial" panose="020B0604020202020204" pitchFamily="34" charset="0"/>
              <a:buChar char="•"/>
            </a:pPr>
            <a:r>
              <a:rPr lang="en-US" sz="2800" dirty="0"/>
              <a:t>Width (</a:t>
            </a:r>
            <a:r>
              <a:rPr lang="en-US" sz="2800"/>
              <a:t>in Pixel</a:t>
            </a:r>
            <a:r>
              <a:rPr lang="en-US" sz="2800" dirty="0"/>
              <a:t>)</a:t>
            </a:r>
          </a:p>
          <a:p>
            <a:pPr marL="914400" lvl="1" indent="-457200">
              <a:buFont typeface="Arial" panose="020B0604020202020204" pitchFamily="34" charset="0"/>
              <a:buChar char="•"/>
            </a:pPr>
            <a:r>
              <a:rPr lang="en-US" sz="2800" dirty="0"/>
              <a:t>Height (in Pixel)</a:t>
            </a:r>
          </a:p>
          <a:p>
            <a:pPr marL="457200" indent="-457200">
              <a:buFont typeface="Arial" panose="020B0604020202020204" pitchFamily="34" charset="0"/>
              <a:buChar char="•"/>
            </a:pPr>
            <a:r>
              <a:rPr lang="en-US" sz="2800" dirty="0"/>
              <a:t>Storage size (in Bytes)</a:t>
            </a:r>
          </a:p>
          <a:p>
            <a:pPr marL="457200" indent="-457200">
              <a:buFont typeface="Arial" panose="020B0604020202020204" pitchFamily="34" charset="0"/>
              <a:buChar char="•"/>
            </a:pPr>
            <a:r>
              <a:rPr lang="en-US" sz="2800" dirty="0"/>
              <a:t>Used format (JPG, PNG)</a:t>
            </a:r>
          </a:p>
        </p:txBody>
      </p:sp>
      <p:pic>
        <p:nvPicPr>
          <p:cNvPr id="8" name="Grafik 7" descr="Ein Bild, das Pflanze, Blume, klein, sitzend enthält.&#10;&#10;Automatisch generierte Beschreibung">
            <a:extLst>
              <a:ext uri="{FF2B5EF4-FFF2-40B4-BE49-F238E27FC236}">
                <a16:creationId xmlns:a16="http://schemas.microsoft.com/office/drawing/2014/main" id="{BEA1F9A2-5F97-4A80-A891-B9D874DB0BCA}"/>
              </a:ext>
            </a:extLst>
          </p:cNvPr>
          <p:cNvPicPr>
            <a:picLocks noChangeAspect="1"/>
          </p:cNvPicPr>
          <p:nvPr/>
        </p:nvPicPr>
        <p:blipFill rotWithShape="1">
          <a:blip r:embed="rId3">
            <a:extLst>
              <a:ext uri="{28A0092B-C50C-407E-A947-70E740481C1C}">
                <a14:useLocalDpi xmlns:a14="http://schemas.microsoft.com/office/drawing/2010/main" val="0"/>
              </a:ext>
            </a:extLst>
          </a:blip>
          <a:srcRect l="10393" r="6394"/>
          <a:stretch/>
        </p:blipFill>
        <p:spPr>
          <a:xfrm>
            <a:off x="302276" y="1582993"/>
            <a:ext cx="4338353" cy="3475703"/>
          </a:xfrm>
          <a:prstGeom prst="rect">
            <a:avLst/>
          </a:prstGeom>
        </p:spPr>
      </p:pic>
      <p:cxnSp>
        <p:nvCxnSpPr>
          <p:cNvPr id="7" name="Gerade Verbindung mit Pfeil 6">
            <a:extLst>
              <a:ext uri="{FF2B5EF4-FFF2-40B4-BE49-F238E27FC236}">
                <a16:creationId xmlns:a16="http://schemas.microsoft.com/office/drawing/2014/main" id="{58E545C9-D6B0-478D-8F2F-D407A248B532}"/>
              </a:ext>
            </a:extLst>
          </p:cNvPr>
          <p:cNvCxnSpPr/>
          <p:nvPr/>
        </p:nvCxnSpPr>
        <p:spPr>
          <a:xfrm>
            <a:off x="302276" y="1248697"/>
            <a:ext cx="4338353"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2AC767AB-79D3-4ECF-B7F0-951840745ECA}"/>
              </a:ext>
            </a:extLst>
          </p:cNvPr>
          <p:cNvCxnSpPr>
            <a:cxnSpLocks/>
          </p:cNvCxnSpPr>
          <p:nvPr/>
        </p:nvCxnSpPr>
        <p:spPr>
          <a:xfrm>
            <a:off x="4979988" y="1592263"/>
            <a:ext cx="0" cy="347570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id="{707F1E70-0755-4A23-A4EC-C2DCC39B1DB5}"/>
              </a:ext>
            </a:extLst>
          </p:cNvPr>
          <p:cNvSpPr txBox="1"/>
          <p:nvPr/>
        </p:nvSpPr>
        <p:spPr>
          <a:xfrm>
            <a:off x="1465006" y="1052052"/>
            <a:ext cx="1622323" cy="369332"/>
          </a:xfrm>
          <a:prstGeom prst="rect">
            <a:avLst/>
          </a:prstGeom>
          <a:solidFill>
            <a:schemeClr val="bg1"/>
          </a:solidFill>
        </p:spPr>
        <p:txBody>
          <a:bodyPr wrap="square" rtlCol="0">
            <a:spAutoFit/>
          </a:bodyPr>
          <a:lstStyle/>
          <a:p>
            <a:r>
              <a:rPr lang="de-AT" dirty="0"/>
              <a:t>Width (in Pixel)</a:t>
            </a:r>
          </a:p>
        </p:txBody>
      </p:sp>
      <p:sp>
        <p:nvSpPr>
          <p:cNvPr id="16" name="Textfeld 15">
            <a:extLst>
              <a:ext uri="{FF2B5EF4-FFF2-40B4-BE49-F238E27FC236}">
                <a16:creationId xmlns:a16="http://schemas.microsoft.com/office/drawing/2014/main" id="{B33C3A43-6A2D-4050-B96E-FA2BAECE878D}"/>
              </a:ext>
            </a:extLst>
          </p:cNvPr>
          <p:cNvSpPr txBox="1"/>
          <p:nvPr/>
        </p:nvSpPr>
        <p:spPr>
          <a:xfrm>
            <a:off x="4640629" y="2871395"/>
            <a:ext cx="1022745" cy="646331"/>
          </a:xfrm>
          <a:prstGeom prst="rect">
            <a:avLst/>
          </a:prstGeom>
          <a:solidFill>
            <a:schemeClr val="bg1"/>
          </a:solidFill>
        </p:spPr>
        <p:txBody>
          <a:bodyPr wrap="square" rtlCol="0">
            <a:spAutoFit/>
          </a:bodyPr>
          <a:lstStyle/>
          <a:p>
            <a:r>
              <a:rPr lang="de-AT" dirty="0"/>
              <a:t>Height (in Pixel)</a:t>
            </a:r>
          </a:p>
        </p:txBody>
      </p:sp>
      <p:cxnSp>
        <p:nvCxnSpPr>
          <p:cNvPr id="20" name="Gerader Verbinder 19">
            <a:extLst>
              <a:ext uri="{FF2B5EF4-FFF2-40B4-BE49-F238E27FC236}">
                <a16:creationId xmlns:a16="http://schemas.microsoft.com/office/drawing/2014/main" id="{B4ADCE9D-4536-490D-B9E5-1386DF7451CE}"/>
              </a:ext>
            </a:extLst>
          </p:cNvPr>
          <p:cNvCxnSpPr/>
          <p:nvPr/>
        </p:nvCxnSpPr>
        <p:spPr>
          <a:xfrm flipV="1">
            <a:off x="300038" y="1174750"/>
            <a:ext cx="2238" cy="4082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Gerader Verbinder 20">
            <a:extLst>
              <a:ext uri="{FF2B5EF4-FFF2-40B4-BE49-F238E27FC236}">
                <a16:creationId xmlns:a16="http://schemas.microsoft.com/office/drawing/2014/main" id="{F6081281-E129-44D0-8D47-C5231EBD74AC}"/>
              </a:ext>
            </a:extLst>
          </p:cNvPr>
          <p:cNvCxnSpPr/>
          <p:nvPr/>
        </p:nvCxnSpPr>
        <p:spPr>
          <a:xfrm flipV="1">
            <a:off x="4640629" y="1174750"/>
            <a:ext cx="2238" cy="4082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07D0801F-C354-43C9-BF9E-0C380DEEE4AD}"/>
              </a:ext>
            </a:extLst>
          </p:cNvPr>
          <p:cNvCxnSpPr/>
          <p:nvPr/>
        </p:nvCxnSpPr>
        <p:spPr>
          <a:xfrm>
            <a:off x="4640629" y="1582993"/>
            <a:ext cx="4298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9C66C7C7-4729-4688-9AF2-EE6C7E343EFA}"/>
              </a:ext>
            </a:extLst>
          </p:cNvPr>
          <p:cNvCxnSpPr/>
          <p:nvPr/>
        </p:nvCxnSpPr>
        <p:spPr>
          <a:xfrm>
            <a:off x="4645270" y="5048506"/>
            <a:ext cx="4298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feil: Fünfeck 14">
            <a:hlinkClick r:id="rId4" action="ppaction://hlinksldjump"/>
            <a:extLst>
              <a:ext uri="{FF2B5EF4-FFF2-40B4-BE49-F238E27FC236}">
                <a16:creationId xmlns:a16="http://schemas.microsoft.com/office/drawing/2014/main" id="{7F8E29E0-49AF-4F2A-9A76-D833FCD3951E}"/>
              </a:ext>
            </a:extLst>
          </p:cNvPr>
          <p:cNvSpPr/>
          <p:nvPr/>
        </p:nvSpPr>
        <p:spPr>
          <a:xfrm>
            <a:off x="10985157" y="5548182"/>
            <a:ext cx="1120346" cy="1025611"/>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AT" sz="2000" b="1" dirty="0"/>
              <a:t>Back</a:t>
            </a:r>
          </a:p>
        </p:txBody>
      </p:sp>
    </p:spTree>
    <p:extLst>
      <p:ext uri="{BB962C8B-B14F-4D97-AF65-F5344CB8AC3E}">
        <p14:creationId xmlns:p14="http://schemas.microsoft.com/office/powerpoint/2010/main" val="371868846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02346067-5014-4511-B1DC-45092E42A5BF"/>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J:\__ 08 DISK-2019\40 IO Entwicklung\IO 02 Development of Training Content_\02 Images (EBI)\training material\03 Summary of image file formats"/>
  <p:tag name="ISPRING_PRESENTATION_TITLE" val="Image Formats"/>
  <p:tag name="ISPRING_FIRST_PUBLISH" val="1"/>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616</Words>
  <Application>Microsoft Office PowerPoint</Application>
  <PresentationFormat>Breitbild</PresentationFormat>
  <Paragraphs>88</Paragraphs>
  <Slides>9</Slides>
  <Notes>9</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Calibri</vt:lpstr>
      <vt:lpstr>Calibri Light</vt:lpstr>
      <vt:lpstr>Office</vt:lpstr>
      <vt:lpstr>Image Formats</vt:lpstr>
      <vt:lpstr>Overview of image properties</vt:lpstr>
      <vt:lpstr>Overview of image file formats</vt:lpstr>
      <vt:lpstr>JPG Format</vt:lpstr>
      <vt:lpstr>PNG Format</vt:lpstr>
      <vt:lpstr>Image sources</vt:lpstr>
      <vt:lpstr>Image colors</vt:lpstr>
      <vt:lpstr>Physical Layout of Images</vt:lpstr>
      <vt:lpstr>Image Properties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Image Formats</dc:title>
  <dc:creator>Peter Mazohl</dc:creator>
  <cp:lastModifiedBy>Peter Mazohl</cp:lastModifiedBy>
  <cp:revision>16</cp:revision>
  <dcterms:created xsi:type="dcterms:W3CDTF">2020-06-01T13:47:07Z</dcterms:created>
  <dcterms:modified xsi:type="dcterms:W3CDTF">2020-06-02T16:46:26Z</dcterms:modified>
</cp:coreProperties>
</file>